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79" r:id="rId5"/>
    <p:sldId id="275" r:id="rId6"/>
    <p:sldId id="274" r:id="rId7"/>
    <p:sldId id="280" r:id="rId8"/>
    <p:sldId id="276" r:id="rId9"/>
    <p:sldId id="277" r:id="rId10"/>
    <p:sldId id="278" r:id="rId11"/>
    <p:sldId id="262" r:id="rId12"/>
    <p:sldId id="263" r:id="rId13"/>
    <p:sldId id="264" r:id="rId14"/>
    <p:sldId id="266" r:id="rId15"/>
    <p:sldId id="272" r:id="rId16"/>
    <p:sldId id="273" r:id="rId17"/>
    <p:sldId id="258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660066"/>
    <a:srgbClr val="800000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6" d="100"/>
          <a:sy n="166" d="100"/>
        </p:scale>
        <p:origin x="-11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40B38-E868-4245-95BF-E00A47633477}" type="doc">
      <dgm:prSet loTypeId="urn:microsoft.com/office/officeart/2008/layout/NameandTitleOrganizationalChart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1C8A372-CAB3-1B4F-A128-D2BDCE79BF12}">
      <dgm:prSet/>
      <dgm:spPr/>
      <dgm:t>
        <a:bodyPr/>
        <a:lstStyle/>
        <a:p>
          <a:r>
            <a:rPr lang="ru-RU" dirty="0" smtClean="0">
              <a:latin typeface="Georgia"/>
              <a:cs typeface="Georgia"/>
            </a:rPr>
            <a:t>Планирование</a:t>
          </a:r>
          <a:endParaRPr lang="ru-RU" dirty="0">
            <a:latin typeface="Georgia"/>
            <a:cs typeface="Georgia"/>
          </a:endParaRPr>
        </a:p>
      </dgm:t>
    </dgm:pt>
    <dgm:pt modelId="{66CE4E5F-0A8B-9247-9662-FA76BE17915A}" type="parTrans" cxnId="{C021E246-0DEB-A64D-A5E6-82F1522B372E}">
      <dgm:prSet/>
      <dgm:spPr/>
      <dgm:t>
        <a:bodyPr/>
        <a:lstStyle/>
        <a:p>
          <a:endParaRPr lang="ru-RU"/>
        </a:p>
      </dgm:t>
    </dgm:pt>
    <dgm:pt modelId="{5D9399A6-2CEF-594B-A143-75010B679F09}" type="sibTrans" cxnId="{C021E246-0DEB-A64D-A5E6-82F1522B372E}">
      <dgm:prSet/>
      <dgm:spPr/>
      <dgm:t>
        <a:bodyPr/>
        <a:lstStyle/>
        <a:p>
          <a:pPr algn="ctr"/>
          <a:r>
            <a:rPr lang="ru-RU" smtClean="0">
              <a:latin typeface="Georgia"/>
              <a:cs typeface="Georgia"/>
            </a:rPr>
            <a:t>САП:План</a:t>
          </a:r>
          <a:endParaRPr lang="ru-RU" dirty="0">
            <a:latin typeface="Georgia"/>
            <a:cs typeface="Georgia"/>
          </a:endParaRPr>
        </a:p>
      </dgm:t>
    </dgm:pt>
    <dgm:pt modelId="{FEF07172-89B6-A347-A99A-D0E5E817D15A}">
      <dgm:prSet/>
      <dgm:spPr/>
      <dgm:t>
        <a:bodyPr/>
        <a:lstStyle/>
        <a:p>
          <a:r>
            <a:rPr lang="ru-RU" dirty="0" smtClean="0">
              <a:latin typeface="Georgia"/>
              <a:cs typeface="Georgia"/>
            </a:rPr>
            <a:t>Подготовка документов по закупке</a:t>
          </a:r>
          <a:endParaRPr lang="ru-RU" dirty="0">
            <a:latin typeface="Georgia"/>
            <a:cs typeface="Georgia"/>
          </a:endParaRPr>
        </a:p>
      </dgm:t>
    </dgm:pt>
    <dgm:pt modelId="{7EE2249F-B363-7D49-B34C-D08FF0D082D8}" type="parTrans" cxnId="{5B9539F3-A8A0-4B4A-883E-D558A5A5AA5B}">
      <dgm:prSet/>
      <dgm:spPr/>
      <dgm:t>
        <a:bodyPr/>
        <a:lstStyle/>
        <a:p>
          <a:endParaRPr lang="ru-RU"/>
        </a:p>
      </dgm:t>
    </dgm:pt>
    <dgm:pt modelId="{A2740C57-2823-E64D-AE51-A23AE7FC17CC}" type="sibTrans" cxnId="{5B9539F3-A8A0-4B4A-883E-D558A5A5AA5B}">
      <dgm:prSet/>
      <dgm:spPr/>
      <dgm:t>
        <a:bodyPr/>
        <a:lstStyle/>
        <a:p>
          <a:pPr algn="ctr"/>
          <a:r>
            <a:rPr lang="ru-RU" dirty="0" err="1" smtClean="0">
              <a:latin typeface="Georgia"/>
              <a:cs typeface="Georgia"/>
            </a:rPr>
            <a:t>САП:Закупки</a:t>
          </a:r>
          <a:endParaRPr lang="ru-RU" dirty="0">
            <a:latin typeface="Georgia"/>
            <a:cs typeface="Georgia"/>
          </a:endParaRPr>
        </a:p>
      </dgm:t>
    </dgm:pt>
    <dgm:pt modelId="{15207509-22E3-DF48-B551-4111AA290B75}">
      <dgm:prSet/>
      <dgm:spPr/>
      <dgm:t>
        <a:bodyPr/>
        <a:lstStyle/>
        <a:p>
          <a:r>
            <a:rPr lang="ru-RU" dirty="0" smtClean="0">
              <a:latin typeface="Georgia"/>
              <a:cs typeface="Georgia"/>
            </a:rPr>
            <a:t>Размещение на ООС и ЭТП</a:t>
          </a:r>
          <a:endParaRPr lang="ru-RU" dirty="0">
            <a:latin typeface="Georgia"/>
            <a:cs typeface="Georgia"/>
          </a:endParaRPr>
        </a:p>
      </dgm:t>
    </dgm:pt>
    <dgm:pt modelId="{300FBCE4-CDC4-2548-ADE1-7F3BEFFBCD81}" type="parTrans" cxnId="{C63B50B5-6429-324A-BDB0-9C960C5B67B9}">
      <dgm:prSet/>
      <dgm:spPr/>
      <dgm:t>
        <a:bodyPr/>
        <a:lstStyle/>
        <a:p>
          <a:endParaRPr lang="ru-RU"/>
        </a:p>
      </dgm:t>
    </dgm:pt>
    <dgm:pt modelId="{8693EA77-85D8-F443-9AA9-684EA7344694}" type="sibTrans" cxnId="{C63B50B5-6429-324A-BDB0-9C960C5B67B9}">
      <dgm:prSet/>
      <dgm:spPr/>
      <dgm:t>
        <a:bodyPr/>
        <a:lstStyle/>
        <a:p>
          <a:pPr algn="ctr"/>
          <a:r>
            <a:rPr lang="ru-RU" dirty="0" err="1" smtClean="0">
              <a:latin typeface="Georgia"/>
              <a:cs typeface="Georgia"/>
            </a:rPr>
            <a:t>САП:Закупки</a:t>
          </a:r>
          <a:endParaRPr lang="ru-RU" dirty="0">
            <a:latin typeface="Georgia"/>
            <a:cs typeface="Georgia"/>
          </a:endParaRPr>
        </a:p>
      </dgm:t>
    </dgm:pt>
    <dgm:pt modelId="{5975BD14-B783-0E47-9766-26889945E1EA}">
      <dgm:prSet/>
      <dgm:spPr/>
      <dgm:t>
        <a:bodyPr/>
        <a:lstStyle/>
        <a:p>
          <a:r>
            <a:rPr lang="ru-RU" dirty="0" smtClean="0">
              <a:latin typeface="Georgia"/>
              <a:cs typeface="Georgia"/>
            </a:rPr>
            <a:t>Рассмотрение и выбор победителя</a:t>
          </a:r>
          <a:endParaRPr lang="ru-RU" dirty="0">
            <a:latin typeface="Georgia"/>
            <a:cs typeface="Georgia"/>
          </a:endParaRPr>
        </a:p>
      </dgm:t>
    </dgm:pt>
    <dgm:pt modelId="{8605D1C9-5147-4042-A625-4610B0DD98C5}" type="parTrans" cxnId="{41B823E3-378E-3948-8164-DA4962C5D578}">
      <dgm:prSet/>
      <dgm:spPr/>
      <dgm:t>
        <a:bodyPr/>
        <a:lstStyle/>
        <a:p>
          <a:endParaRPr lang="ru-RU"/>
        </a:p>
      </dgm:t>
    </dgm:pt>
    <dgm:pt modelId="{2C1F634B-95F1-7549-8F07-6B04C49FFEE1}" type="sibTrans" cxnId="{41B823E3-378E-3948-8164-DA4962C5D578}">
      <dgm:prSet/>
      <dgm:spPr/>
      <dgm:t>
        <a:bodyPr/>
        <a:lstStyle/>
        <a:p>
          <a:pPr algn="ctr"/>
          <a:r>
            <a:rPr lang="ru-RU" dirty="0" err="1" smtClean="0">
              <a:latin typeface="Georgia"/>
              <a:cs typeface="Georgia"/>
            </a:rPr>
            <a:t>САП:Закупки</a:t>
          </a:r>
          <a:endParaRPr lang="ru-RU" dirty="0">
            <a:latin typeface="Georgia"/>
            <a:cs typeface="Georgia"/>
          </a:endParaRPr>
        </a:p>
      </dgm:t>
    </dgm:pt>
    <dgm:pt modelId="{DA4CF6E9-DD7B-E04E-93E2-C375EEEF09AE}">
      <dgm:prSet/>
      <dgm:spPr/>
      <dgm:t>
        <a:bodyPr/>
        <a:lstStyle/>
        <a:p>
          <a:r>
            <a:rPr lang="ru-RU" dirty="0" smtClean="0">
              <a:latin typeface="Georgia"/>
              <a:cs typeface="Georgia"/>
            </a:rPr>
            <a:t>Исполнение договора</a:t>
          </a:r>
          <a:endParaRPr lang="ru-RU" dirty="0">
            <a:latin typeface="Georgia"/>
            <a:cs typeface="Georgia"/>
          </a:endParaRPr>
        </a:p>
      </dgm:t>
    </dgm:pt>
    <dgm:pt modelId="{673CF2C9-2295-084E-9F81-18A84ADA6ACF}" type="parTrans" cxnId="{6CADC1B0-F31B-D841-811B-F0A1D77EFFC6}">
      <dgm:prSet/>
      <dgm:spPr/>
      <dgm:t>
        <a:bodyPr/>
        <a:lstStyle/>
        <a:p>
          <a:endParaRPr lang="ru-RU"/>
        </a:p>
      </dgm:t>
    </dgm:pt>
    <dgm:pt modelId="{5EC99B3B-4DEF-A744-A81A-C80FE8489384}" type="sibTrans" cxnId="{6CADC1B0-F31B-D841-811B-F0A1D77EFFC6}">
      <dgm:prSet/>
      <dgm:spPr/>
      <dgm:t>
        <a:bodyPr/>
        <a:lstStyle/>
        <a:p>
          <a:pPr algn="ctr"/>
          <a:r>
            <a:rPr lang="ru-RU" dirty="0" err="1" smtClean="0">
              <a:latin typeface="Georgia"/>
              <a:cs typeface="Georgia"/>
            </a:rPr>
            <a:t>САП:Контроль</a:t>
          </a:r>
          <a:endParaRPr lang="ru-RU" dirty="0">
            <a:latin typeface="Georgia"/>
            <a:cs typeface="Georgia"/>
          </a:endParaRPr>
        </a:p>
      </dgm:t>
    </dgm:pt>
    <dgm:pt modelId="{3C49C995-130D-C648-9453-FBD30AA850F4}">
      <dgm:prSet/>
      <dgm:spPr/>
      <dgm:t>
        <a:bodyPr/>
        <a:lstStyle/>
        <a:p>
          <a:r>
            <a:rPr lang="ru-RU" dirty="0" smtClean="0">
              <a:latin typeface="Georgia"/>
              <a:cs typeface="Georgia"/>
            </a:rPr>
            <a:t>Использование ЭТП</a:t>
          </a:r>
          <a:endParaRPr lang="ru-RU" dirty="0">
            <a:latin typeface="Georgia"/>
            <a:cs typeface="Georgia"/>
          </a:endParaRPr>
        </a:p>
      </dgm:t>
    </dgm:pt>
    <dgm:pt modelId="{9EE02098-4CB2-554C-B553-20BFC1EC21F1}" type="parTrans" cxnId="{886ED4A5-FD9F-2C4E-A02B-F136D4513089}">
      <dgm:prSet/>
      <dgm:spPr/>
      <dgm:t>
        <a:bodyPr/>
        <a:lstStyle/>
        <a:p>
          <a:endParaRPr lang="ru-RU">
            <a:latin typeface="Georgia"/>
            <a:cs typeface="Georgia"/>
          </a:endParaRPr>
        </a:p>
      </dgm:t>
    </dgm:pt>
    <dgm:pt modelId="{623425B0-DC44-2D40-AE35-F8B2E588CD39}" type="sibTrans" cxnId="{886ED4A5-FD9F-2C4E-A02B-F136D4513089}">
      <dgm:prSet/>
      <dgm:spPr/>
      <dgm:t>
        <a:bodyPr/>
        <a:lstStyle/>
        <a:p>
          <a:pPr algn="ctr"/>
          <a:r>
            <a:rPr lang="ru-RU" dirty="0" smtClean="0">
              <a:latin typeface="Georgia"/>
              <a:cs typeface="Georgia"/>
            </a:rPr>
            <a:t>ООС (ЕИС)</a:t>
          </a:r>
          <a:endParaRPr lang="ru-RU" dirty="0">
            <a:latin typeface="Georgia"/>
            <a:cs typeface="Georgia"/>
          </a:endParaRPr>
        </a:p>
      </dgm:t>
    </dgm:pt>
    <dgm:pt modelId="{6C92E4E7-1695-6746-9BAC-0D6CC2EDE2FA}">
      <dgm:prSet/>
      <dgm:spPr/>
      <dgm:t>
        <a:bodyPr/>
        <a:lstStyle/>
        <a:p>
          <a:r>
            <a:rPr lang="ru-RU" dirty="0" smtClean="0">
              <a:latin typeface="Georgia"/>
              <a:cs typeface="Georgia"/>
            </a:rPr>
            <a:t>Использование ЭТП</a:t>
          </a:r>
          <a:endParaRPr lang="ru-RU" dirty="0">
            <a:latin typeface="Georgia"/>
            <a:cs typeface="Georgia"/>
          </a:endParaRPr>
        </a:p>
      </dgm:t>
    </dgm:pt>
    <dgm:pt modelId="{7CBBEA32-D321-DF4B-85ED-4A941B9E37FE}" type="parTrans" cxnId="{68BD1602-FAF3-9144-AF05-4FEC4709E1F5}">
      <dgm:prSet/>
      <dgm:spPr/>
      <dgm:t>
        <a:bodyPr/>
        <a:lstStyle/>
        <a:p>
          <a:endParaRPr lang="ru-RU">
            <a:latin typeface="Georgia"/>
            <a:cs typeface="Georgia"/>
          </a:endParaRPr>
        </a:p>
      </dgm:t>
    </dgm:pt>
    <dgm:pt modelId="{15F23902-A1CF-0044-BF5F-F01BFDBB5B59}" type="sibTrans" cxnId="{68BD1602-FAF3-9144-AF05-4FEC4709E1F5}">
      <dgm:prSet/>
      <dgm:spPr/>
      <dgm:t>
        <a:bodyPr/>
        <a:lstStyle/>
        <a:p>
          <a:pPr algn="ctr"/>
          <a:r>
            <a:rPr lang="ru-RU" dirty="0" smtClean="0">
              <a:latin typeface="Georgia"/>
              <a:cs typeface="Georgia"/>
            </a:rPr>
            <a:t>ООС (ЕИС)</a:t>
          </a:r>
          <a:endParaRPr lang="ru-RU" dirty="0">
            <a:latin typeface="Georgia"/>
            <a:cs typeface="Georgia"/>
          </a:endParaRPr>
        </a:p>
      </dgm:t>
    </dgm:pt>
    <dgm:pt modelId="{A6D7BADF-94BE-6044-AB30-612B41BB5687}" type="pres">
      <dgm:prSet presAssocID="{B2040B38-E868-4245-95BF-E00A476334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F3FEEE-07F4-CB46-87DA-84CC5DFFC587}" type="pres">
      <dgm:prSet presAssocID="{C1C8A372-CAB3-1B4F-A128-D2BDCE79BF12}" presName="hierRoot1" presStyleCnt="0">
        <dgm:presLayoutVars>
          <dgm:hierBranch val="init"/>
        </dgm:presLayoutVars>
      </dgm:prSet>
      <dgm:spPr/>
    </dgm:pt>
    <dgm:pt modelId="{7107855F-ECA6-B74F-A6F4-483B13999A0B}" type="pres">
      <dgm:prSet presAssocID="{C1C8A372-CAB3-1B4F-A128-D2BDCE79BF12}" presName="rootComposite1" presStyleCnt="0"/>
      <dgm:spPr/>
    </dgm:pt>
    <dgm:pt modelId="{C9EBB8D4-0E08-9A48-B12F-770B4A132EF9}" type="pres">
      <dgm:prSet presAssocID="{C1C8A372-CAB3-1B4F-A128-D2BDCE79BF12}" presName="rootText1" presStyleLbl="node0" presStyleIdx="0" presStyleCnt="5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6BB6F77-6490-1E4D-B2E3-3930BB91C73B}" type="pres">
      <dgm:prSet presAssocID="{C1C8A372-CAB3-1B4F-A128-D2BDCE79BF12}" presName="titleText1" presStyleLbl="fgAcc0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379BA57-B567-0643-94C0-129E739C9A32}" type="pres">
      <dgm:prSet presAssocID="{C1C8A372-CAB3-1B4F-A128-D2BDCE79BF12}" presName="rootConnector1" presStyleLbl="node1" presStyleIdx="0" presStyleCnt="2"/>
      <dgm:spPr/>
      <dgm:t>
        <a:bodyPr/>
        <a:lstStyle/>
        <a:p>
          <a:endParaRPr lang="ru-RU"/>
        </a:p>
      </dgm:t>
    </dgm:pt>
    <dgm:pt modelId="{A7C14334-424E-B64A-9C53-10F3D765C47F}" type="pres">
      <dgm:prSet presAssocID="{C1C8A372-CAB3-1B4F-A128-D2BDCE79BF12}" presName="hierChild2" presStyleCnt="0"/>
      <dgm:spPr/>
    </dgm:pt>
    <dgm:pt modelId="{DFDE3AB2-52B7-3A4F-99E4-3B8B69D66F51}" type="pres">
      <dgm:prSet presAssocID="{C1C8A372-CAB3-1B4F-A128-D2BDCE79BF12}" presName="hierChild3" presStyleCnt="0"/>
      <dgm:spPr/>
    </dgm:pt>
    <dgm:pt modelId="{E6C2A408-F5CC-8C43-A365-801A3491BA84}" type="pres">
      <dgm:prSet presAssocID="{FEF07172-89B6-A347-A99A-D0E5E817D15A}" presName="hierRoot1" presStyleCnt="0">
        <dgm:presLayoutVars>
          <dgm:hierBranch val="init"/>
        </dgm:presLayoutVars>
      </dgm:prSet>
      <dgm:spPr/>
    </dgm:pt>
    <dgm:pt modelId="{FB130B4A-C3A2-0943-8077-3ACF22B4A7EA}" type="pres">
      <dgm:prSet presAssocID="{FEF07172-89B6-A347-A99A-D0E5E817D15A}" presName="rootComposite1" presStyleCnt="0"/>
      <dgm:spPr/>
    </dgm:pt>
    <dgm:pt modelId="{2953C63F-FAD1-0B45-AF94-8A27DF0E7318}" type="pres">
      <dgm:prSet presAssocID="{FEF07172-89B6-A347-A99A-D0E5E817D15A}" presName="rootText1" presStyleLbl="node0" presStyleIdx="1" presStyleCnt="5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A63727A-2F24-E749-95C0-AF989D86B731}" type="pres">
      <dgm:prSet presAssocID="{FEF07172-89B6-A347-A99A-D0E5E817D15A}" presName="titleText1" presStyleLbl="fgAcc0" presStyleIdx="1" presStyleCnt="5" custLinFactNeighborX="3083" custLinFactNeighborY="4332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F6FE066-6067-0942-838D-1E18D80347C1}" type="pres">
      <dgm:prSet presAssocID="{FEF07172-89B6-A347-A99A-D0E5E817D15A}" presName="rootConnector1" presStyleLbl="node1" presStyleIdx="0" presStyleCnt="2"/>
      <dgm:spPr/>
      <dgm:t>
        <a:bodyPr/>
        <a:lstStyle/>
        <a:p>
          <a:endParaRPr lang="ru-RU"/>
        </a:p>
      </dgm:t>
    </dgm:pt>
    <dgm:pt modelId="{7DEBBC2D-17E5-0E48-98F5-9FEB396AB9AD}" type="pres">
      <dgm:prSet presAssocID="{FEF07172-89B6-A347-A99A-D0E5E817D15A}" presName="hierChild2" presStyleCnt="0"/>
      <dgm:spPr/>
    </dgm:pt>
    <dgm:pt modelId="{4EFCEEDD-3459-1042-A856-1F12841B91A6}" type="pres">
      <dgm:prSet presAssocID="{FEF07172-89B6-A347-A99A-D0E5E817D15A}" presName="hierChild3" presStyleCnt="0"/>
      <dgm:spPr/>
    </dgm:pt>
    <dgm:pt modelId="{24599832-C76F-764F-AAD0-8C43AE9C4B74}" type="pres">
      <dgm:prSet presAssocID="{15207509-22E3-DF48-B551-4111AA290B75}" presName="hierRoot1" presStyleCnt="0">
        <dgm:presLayoutVars>
          <dgm:hierBranch/>
        </dgm:presLayoutVars>
      </dgm:prSet>
      <dgm:spPr/>
    </dgm:pt>
    <dgm:pt modelId="{5198D279-3BD3-4F4D-A44A-853D4D1F1E7D}" type="pres">
      <dgm:prSet presAssocID="{15207509-22E3-DF48-B551-4111AA290B75}" presName="rootComposite1" presStyleCnt="0"/>
      <dgm:spPr/>
    </dgm:pt>
    <dgm:pt modelId="{FF7E47ED-66EA-2F48-8176-21B4E433BD15}" type="pres">
      <dgm:prSet presAssocID="{15207509-22E3-DF48-B551-4111AA290B75}" presName="rootText1" presStyleLbl="node0" presStyleIdx="2" presStyleCnt="5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71901C5-6827-5146-84B0-255A8C01282F}" type="pres">
      <dgm:prSet presAssocID="{15207509-22E3-DF48-B551-4111AA290B75}" presName="titleText1" presStyleLbl="fgAcc0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129D86F-3585-3D4A-9212-FBBE3A199812}" type="pres">
      <dgm:prSet presAssocID="{15207509-22E3-DF48-B551-4111AA290B75}" presName="rootConnector1" presStyleLbl="node1" presStyleIdx="0" presStyleCnt="2"/>
      <dgm:spPr/>
      <dgm:t>
        <a:bodyPr/>
        <a:lstStyle/>
        <a:p>
          <a:endParaRPr lang="ru-RU"/>
        </a:p>
      </dgm:t>
    </dgm:pt>
    <dgm:pt modelId="{DB397308-FC36-7C4B-B946-512425F7C2E8}" type="pres">
      <dgm:prSet presAssocID="{15207509-22E3-DF48-B551-4111AA290B75}" presName="hierChild2" presStyleCnt="0"/>
      <dgm:spPr/>
    </dgm:pt>
    <dgm:pt modelId="{08C50006-4C1F-5045-AB9A-AAF4E0516B28}" type="pres">
      <dgm:prSet presAssocID="{9EE02098-4CB2-554C-B553-20BFC1EC21F1}" presName="Name35" presStyleLbl="parChTrans1D2" presStyleIdx="0" presStyleCnt="2"/>
      <dgm:spPr/>
      <dgm:t>
        <a:bodyPr/>
        <a:lstStyle/>
        <a:p>
          <a:endParaRPr lang="ru-RU"/>
        </a:p>
      </dgm:t>
    </dgm:pt>
    <dgm:pt modelId="{4BDADFC4-1C03-7C4E-A2E3-442212B8A1E7}" type="pres">
      <dgm:prSet presAssocID="{3C49C995-130D-C648-9453-FBD30AA850F4}" presName="hierRoot2" presStyleCnt="0">
        <dgm:presLayoutVars>
          <dgm:hierBranch val="init"/>
        </dgm:presLayoutVars>
      </dgm:prSet>
      <dgm:spPr/>
    </dgm:pt>
    <dgm:pt modelId="{4D56767B-157D-8F4C-BFFA-BEE94630EB9E}" type="pres">
      <dgm:prSet presAssocID="{3C49C995-130D-C648-9453-FBD30AA850F4}" presName="rootComposite" presStyleCnt="0"/>
      <dgm:spPr/>
    </dgm:pt>
    <dgm:pt modelId="{CF2A6F09-D09D-6B44-8801-A9B294C6C17F}" type="pres">
      <dgm:prSet presAssocID="{3C49C995-130D-C648-9453-FBD30AA850F4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C6EC56AA-2D7C-CE44-9A49-AB0530405770}" type="pres">
      <dgm:prSet presAssocID="{3C49C995-130D-C648-9453-FBD30AA850F4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6F2E4BB-A9C7-6D4D-9F69-EB9D26BFD8F6}" type="pres">
      <dgm:prSet presAssocID="{3C49C995-130D-C648-9453-FBD30AA850F4}" presName="rootConnector" presStyleLbl="node2" presStyleIdx="0" presStyleCnt="0"/>
      <dgm:spPr/>
      <dgm:t>
        <a:bodyPr/>
        <a:lstStyle/>
        <a:p>
          <a:endParaRPr lang="ru-RU"/>
        </a:p>
      </dgm:t>
    </dgm:pt>
    <dgm:pt modelId="{E21EB064-143A-C840-9ED2-F2D1710A7205}" type="pres">
      <dgm:prSet presAssocID="{3C49C995-130D-C648-9453-FBD30AA850F4}" presName="hierChild4" presStyleCnt="0"/>
      <dgm:spPr/>
    </dgm:pt>
    <dgm:pt modelId="{2318E325-A1BC-1645-839F-D22EF8D0ECC1}" type="pres">
      <dgm:prSet presAssocID="{3C49C995-130D-C648-9453-FBD30AA850F4}" presName="hierChild5" presStyleCnt="0"/>
      <dgm:spPr/>
    </dgm:pt>
    <dgm:pt modelId="{35783756-5E9B-434C-AD00-66FA2A0F2E4D}" type="pres">
      <dgm:prSet presAssocID="{15207509-22E3-DF48-B551-4111AA290B75}" presName="hierChild3" presStyleCnt="0"/>
      <dgm:spPr/>
    </dgm:pt>
    <dgm:pt modelId="{EB20547C-F8D6-8F42-9989-D8FFA798772F}" type="pres">
      <dgm:prSet presAssocID="{5975BD14-B783-0E47-9766-26889945E1EA}" presName="hierRoot1" presStyleCnt="0">
        <dgm:presLayoutVars>
          <dgm:hierBranch val="init"/>
        </dgm:presLayoutVars>
      </dgm:prSet>
      <dgm:spPr/>
    </dgm:pt>
    <dgm:pt modelId="{81895605-3EB8-5845-9D79-5939717F7085}" type="pres">
      <dgm:prSet presAssocID="{5975BD14-B783-0E47-9766-26889945E1EA}" presName="rootComposite1" presStyleCnt="0"/>
      <dgm:spPr/>
    </dgm:pt>
    <dgm:pt modelId="{0B33887B-4577-5B4A-863E-D24C1613DDEE}" type="pres">
      <dgm:prSet presAssocID="{5975BD14-B783-0E47-9766-26889945E1EA}" presName="rootText1" presStyleLbl="node0" presStyleIdx="3" presStyleCnt="5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FD68276E-0A0A-EE40-9FF6-29D0110D5BC8}" type="pres">
      <dgm:prSet presAssocID="{5975BD14-B783-0E47-9766-26889945E1EA}" presName="titleText1" presStyleLbl="fgAcc0" presStyleIdx="3" presStyleCnt="5" custLinFactNeighborX="5367" custLinFactNeighborY="4332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0E7A16E-F08B-2942-82F2-93E4DB65F2E4}" type="pres">
      <dgm:prSet presAssocID="{5975BD14-B783-0E47-9766-26889945E1EA}" presName="rootConnector1" presStyleLbl="node1" presStyleIdx="0" presStyleCnt="2"/>
      <dgm:spPr/>
      <dgm:t>
        <a:bodyPr/>
        <a:lstStyle/>
        <a:p>
          <a:endParaRPr lang="ru-RU"/>
        </a:p>
      </dgm:t>
    </dgm:pt>
    <dgm:pt modelId="{C742E7E4-A07D-7345-B897-073F4472682D}" type="pres">
      <dgm:prSet presAssocID="{5975BD14-B783-0E47-9766-26889945E1EA}" presName="hierChild2" presStyleCnt="0"/>
      <dgm:spPr/>
    </dgm:pt>
    <dgm:pt modelId="{6CD8EDAF-78C8-324B-96A5-29681FBF6C70}" type="pres">
      <dgm:prSet presAssocID="{7CBBEA32-D321-DF4B-85ED-4A941B9E37F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82B0476-6737-CF49-A2B9-FFDF3678551A}" type="pres">
      <dgm:prSet presAssocID="{6C92E4E7-1695-6746-9BAC-0D6CC2EDE2FA}" presName="hierRoot2" presStyleCnt="0">
        <dgm:presLayoutVars>
          <dgm:hierBranch val="init"/>
        </dgm:presLayoutVars>
      </dgm:prSet>
      <dgm:spPr/>
    </dgm:pt>
    <dgm:pt modelId="{28A76A75-D146-4647-97DE-5BD07597A76A}" type="pres">
      <dgm:prSet presAssocID="{6C92E4E7-1695-6746-9BAC-0D6CC2EDE2FA}" presName="rootComposite" presStyleCnt="0"/>
      <dgm:spPr/>
    </dgm:pt>
    <dgm:pt modelId="{8CB6581A-DA0E-D049-860C-8D8071C17B4A}" type="pres">
      <dgm:prSet presAssocID="{6C92E4E7-1695-6746-9BAC-0D6CC2EDE2FA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8E43F8F8-4038-5549-BF1A-A5C8E565597C}" type="pres">
      <dgm:prSet presAssocID="{6C92E4E7-1695-6746-9BAC-0D6CC2EDE2FA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978A471-BCF4-854D-AD22-38EA9E1C21DF}" type="pres">
      <dgm:prSet presAssocID="{6C92E4E7-1695-6746-9BAC-0D6CC2EDE2FA}" presName="rootConnector" presStyleLbl="node2" presStyleIdx="0" presStyleCnt="0"/>
      <dgm:spPr/>
      <dgm:t>
        <a:bodyPr/>
        <a:lstStyle/>
        <a:p>
          <a:endParaRPr lang="ru-RU"/>
        </a:p>
      </dgm:t>
    </dgm:pt>
    <dgm:pt modelId="{E66D01CC-39C3-C94D-9A09-867A8332B911}" type="pres">
      <dgm:prSet presAssocID="{6C92E4E7-1695-6746-9BAC-0D6CC2EDE2FA}" presName="hierChild4" presStyleCnt="0"/>
      <dgm:spPr/>
    </dgm:pt>
    <dgm:pt modelId="{A7FEB8E4-728B-3245-A790-D2A4A5FFBE9E}" type="pres">
      <dgm:prSet presAssocID="{6C92E4E7-1695-6746-9BAC-0D6CC2EDE2FA}" presName="hierChild5" presStyleCnt="0"/>
      <dgm:spPr/>
    </dgm:pt>
    <dgm:pt modelId="{D1046FC3-39E5-5A40-B9B7-4C1580DEA720}" type="pres">
      <dgm:prSet presAssocID="{5975BD14-B783-0E47-9766-26889945E1EA}" presName="hierChild3" presStyleCnt="0"/>
      <dgm:spPr/>
    </dgm:pt>
    <dgm:pt modelId="{9F1C313A-E4C7-DD4D-8348-673A4284B386}" type="pres">
      <dgm:prSet presAssocID="{DA4CF6E9-DD7B-E04E-93E2-C375EEEF09AE}" presName="hierRoot1" presStyleCnt="0">
        <dgm:presLayoutVars>
          <dgm:hierBranch val="init"/>
        </dgm:presLayoutVars>
      </dgm:prSet>
      <dgm:spPr/>
    </dgm:pt>
    <dgm:pt modelId="{CDDB784B-BB46-094F-9FD0-501162766749}" type="pres">
      <dgm:prSet presAssocID="{DA4CF6E9-DD7B-E04E-93E2-C375EEEF09AE}" presName="rootComposite1" presStyleCnt="0"/>
      <dgm:spPr/>
    </dgm:pt>
    <dgm:pt modelId="{108C7B4A-F97C-6245-83BF-79621D7EA1FB}" type="pres">
      <dgm:prSet presAssocID="{DA4CF6E9-DD7B-E04E-93E2-C375EEEF09AE}" presName="rootText1" presStyleLbl="node0" presStyleIdx="4" presStyleCnt="5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CB30772-6E40-7948-80CE-DCFE26315B9F}" type="pres">
      <dgm:prSet presAssocID="{DA4CF6E9-DD7B-E04E-93E2-C375EEEF09AE}" presName="titleText1" presStyleLbl="fgAcc0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CA8C0B7-151B-4549-AE52-E0DEBEF0F332}" type="pres">
      <dgm:prSet presAssocID="{DA4CF6E9-DD7B-E04E-93E2-C375EEEF09AE}" presName="rootConnector1" presStyleLbl="node1" presStyleIdx="1" presStyleCnt="2"/>
      <dgm:spPr/>
      <dgm:t>
        <a:bodyPr/>
        <a:lstStyle/>
        <a:p>
          <a:endParaRPr lang="ru-RU"/>
        </a:p>
      </dgm:t>
    </dgm:pt>
    <dgm:pt modelId="{49F58AAC-F157-1342-BC8E-E57D7F555BB1}" type="pres">
      <dgm:prSet presAssocID="{DA4CF6E9-DD7B-E04E-93E2-C375EEEF09AE}" presName="hierChild2" presStyleCnt="0"/>
      <dgm:spPr/>
    </dgm:pt>
    <dgm:pt modelId="{10849D66-8786-8F46-BD3C-BF7A08B04259}" type="pres">
      <dgm:prSet presAssocID="{DA4CF6E9-DD7B-E04E-93E2-C375EEEF09AE}" presName="hierChild3" presStyleCnt="0"/>
      <dgm:spPr/>
    </dgm:pt>
  </dgm:ptLst>
  <dgm:cxnLst>
    <dgm:cxn modelId="{41B823E3-378E-3948-8164-DA4962C5D578}" srcId="{B2040B38-E868-4245-95BF-E00A47633477}" destId="{5975BD14-B783-0E47-9766-26889945E1EA}" srcOrd="3" destOrd="0" parTransId="{8605D1C9-5147-4042-A625-4610B0DD98C5}" sibTransId="{2C1F634B-95F1-7549-8F07-6B04C49FFEE1}"/>
    <dgm:cxn modelId="{3C88E100-A54D-2841-A20D-69532F29C7C5}" type="presOf" srcId="{5975BD14-B783-0E47-9766-26889945E1EA}" destId="{80E7A16E-F08B-2942-82F2-93E4DB65F2E4}" srcOrd="1" destOrd="0" presId="urn:microsoft.com/office/officeart/2008/layout/NameandTitleOrganizationalChart"/>
    <dgm:cxn modelId="{837540F2-0BA0-ED44-AB9E-00DD8703F168}" type="presOf" srcId="{15207509-22E3-DF48-B551-4111AA290B75}" destId="{FF7E47ED-66EA-2F48-8176-21B4E433BD15}" srcOrd="0" destOrd="0" presId="urn:microsoft.com/office/officeart/2008/layout/NameandTitleOrganizationalChart"/>
    <dgm:cxn modelId="{C02DF223-50C9-FB44-8AC4-A190256C1401}" type="presOf" srcId="{9EE02098-4CB2-554C-B553-20BFC1EC21F1}" destId="{08C50006-4C1F-5045-AB9A-AAF4E0516B28}" srcOrd="0" destOrd="0" presId="urn:microsoft.com/office/officeart/2008/layout/NameandTitleOrganizationalChart"/>
    <dgm:cxn modelId="{886ED4A5-FD9F-2C4E-A02B-F136D4513089}" srcId="{15207509-22E3-DF48-B551-4111AA290B75}" destId="{3C49C995-130D-C648-9453-FBD30AA850F4}" srcOrd="0" destOrd="0" parTransId="{9EE02098-4CB2-554C-B553-20BFC1EC21F1}" sibTransId="{623425B0-DC44-2D40-AE35-F8B2E588CD39}"/>
    <dgm:cxn modelId="{5395D000-2DFA-7743-9847-BA3B4711A6CF}" type="presOf" srcId="{623425B0-DC44-2D40-AE35-F8B2E588CD39}" destId="{C6EC56AA-2D7C-CE44-9A49-AB0530405770}" srcOrd="0" destOrd="0" presId="urn:microsoft.com/office/officeart/2008/layout/NameandTitleOrganizationalChart"/>
    <dgm:cxn modelId="{C63B50B5-6429-324A-BDB0-9C960C5B67B9}" srcId="{B2040B38-E868-4245-95BF-E00A47633477}" destId="{15207509-22E3-DF48-B551-4111AA290B75}" srcOrd="2" destOrd="0" parTransId="{300FBCE4-CDC4-2548-ADE1-7F3BEFFBCD81}" sibTransId="{8693EA77-85D8-F443-9AA9-684EA7344694}"/>
    <dgm:cxn modelId="{A87BDA52-3774-E845-B5C2-6292206B60AB}" type="presOf" srcId="{3C49C995-130D-C648-9453-FBD30AA850F4}" destId="{C6F2E4BB-A9C7-6D4D-9F69-EB9D26BFD8F6}" srcOrd="1" destOrd="0" presId="urn:microsoft.com/office/officeart/2008/layout/NameandTitleOrganizationalChart"/>
    <dgm:cxn modelId="{68BD1602-FAF3-9144-AF05-4FEC4709E1F5}" srcId="{5975BD14-B783-0E47-9766-26889945E1EA}" destId="{6C92E4E7-1695-6746-9BAC-0D6CC2EDE2FA}" srcOrd="0" destOrd="0" parTransId="{7CBBEA32-D321-DF4B-85ED-4A941B9E37FE}" sibTransId="{15F23902-A1CF-0044-BF5F-F01BFDBB5B59}"/>
    <dgm:cxn modelId="{130BFAD8-F674-AF48-BB59-433EEC0739EF}" type="presOf" srcId="{C1C8A372-CAB3-1B4F-A128-D2BDCE79BF12}" destId="{C9EBB8D4-0E08-9A48-B12F-770B4A132EF9}" srcOrd="0" destOrd="0" presId="urn:microsoft.com/office/officeart/2008/layout/NameandTitleOrganizationalChart"/>
    <dgm:cxn modelId="{C221684B-8B56-F349-9717-85EED232D0E9}" type="presOf" srcId="{3C49C995-130D-C648-9453-FBD30AA850F4}" destId="{CF2A6F09-D09D-6B44-8801-A9B294C6C17F}" srcOrd="0" destOrd="0" presId="urn:microsoft.com/office/officeart/2008/layout/NameandTitleOrganizationalChart"/>
    <dgm:cxn modelId="{F65A2926-7801-B94F-999D-823D38D391F9}" type="presOf" srcId="{5975BD14-B783-0E47-9766-26889945E1EA}" destId="{0B33887B-4577-5B4A-863E-D24C1613DDEE}" srcOrd="0" destOrd="0" presId="urn:microsoft.com/office/officeart/2008/layout/NameandTitleOrganizationalChart"/>
    <dgm:cxn modelId="{C021E246-0DEB-A64D-A5E6-82F1522B372E}" srcId="{B2040B38-E868-4245-95BF-E00A47633477}" destId="{C1C8A372-CAB3-1B4F-A128-D2BDCE79BF12}" srcOrd="0" destOrd="0" parTransId="{66CE4E5F-0A8B-9247-9662-FA76BE17915A}" sibTransId="{5D9399A6-2CEF-594B-A143-75010B679F09}"/>
    <dgm:cxn modelId="{BDA87F7F-21C1-6442-8160-4FBF863FB6E4}" type="presOf" srcId="{8693EA77-85D8-F443-9AA9-684EA7344694}" destId="{D71901C5-6827-5146-84B0-255A8C01282F}" srcOrd="0" destOrd="0" presId="urn:microsoft.com/office/officeart/2008/layout/NameandTitleOrganizationalChart"/>
    <dgm:cxn modelId="{8EC3B797-7BDB-9B4F-BF8B-5D96E5977571}" type="presOf" srcId="{DA4CF6E9-DD7B-E04E-93E2-C375EEEF09AE}" destId="{108C7B4A-F97C-6245-83BF-79621D7EA1FB}" srcOrd="0" destOrd="0" presId="urn:microsoft.com/office/officeart/2008/layout/NameandTitleOrganizationalChart"/>
    <dgm:cxn modelId="{33EA7C76-B481-4D4C-B8E0-C82C24E6446B}" type="presOf" srcId="{7CBBEA32-D321-DF4B-85ED-4A941B9E37FE}" destId="{6CD8EDAF-78C8-324B-96A5-29681FBF6C70}" srcOrd="0" destOrd="0" presId="urn:microsoft.com/office/officeart/2008/layout/NameandTitleOrganizationalChart"/>
    <dgm:cxn modelId="{5B9539F3-A8A0-4B4A-883E-D558A5A5AA5B}" srcId="{B2040B38-E868-4245-95BF-E00A47633477}" destId="{FEF07172-89B6-A347-A99A-D0E5E817D15A}" srcOrd="1" destOrd="0" parTransId="{7EE2249F-B363-7D49-B34C-D08FF0D082D8}" sibTransId="{A2740C57-2823-E64D-AE51-A23AE7FC17CC}"/>
    <dgm:cxn modelId="{711B111B-4A68-4749-B134-887D7737A2E6}" type="presOf" srcId="{5D9399A6-2CEF-594B-A143-75010B679F09}" destId="{A6BB6F77-6490-1E4D-B2E3-3930BB91C73B}" srcOrd="0" destOrd="0" presId="urn:microsoft.com/office/officeart/2008/layout/NameandTitleOrganizationalChart"/>
    <dgm:cxn modelId="{D10BD9DB-B849-EC44-B531-3E3E6DEF5D47}" type="presOf" srcId="{6C92E4E7-1695-6746-9BAC-0D6CC2EDE2FA}" destId="{8CB6581A-DA0E-D049-860C-8D8071C17B4A}" srcOrd="0" destOrd="0" presId="urn:microsoft.com/office/officeart/2008/layout/NameandTitleOrganizationalChart"/>
    <dgm:cxn modelId="{29B11600-BAAA-D041-AE0D-063578F88EC1}" type="presOf" srcId="{DA4CF6E9-DD7B-E04E-93E2-C375EEEF09AE}" destId="{1CA8C0B7-151B-4549-AE52-E0DEBEF0F332}" srcOrd="1" destOrd="0" presId="urn:microsoft.com/office/officeart/2008/layout/NameandTitleOrganizationalChart"/>
    <dgm:cxn modelId="{C0AF1019-1A3A-A842-BF8F-8B3847A18831}" type="presOf" srcId="{6C92E4E7-1695-6746-9BAC-0D6CC2EDE2FA}" destId="{0978A471-BCF4-854D-AD22-38EA9E1C21DF}" srcOrd="1" destOrd="0" presId="urn:microsoft.com/office/officeart/2008/layout/NameandTitleOrganizationalChart"/>
    <dgm:cxn modelId="{73E67FAE-E78D-F44D-B468-48E4909ACF7D}" type="presOf" srcId="{2C1F634B-95F1-7549-8F07-6B04C49FFEE1}" destId="{FD68276E-0A0A-EE40-9FF6-29D0110D5BC8}" srcOrd="0" destOrd="0" presId="urn:microsoft.com/office/officeart/2008/layout/NameandTitleOrganizationalChart"/>
    <dgm:cxn modelId="{8DD3B2E8-FFB6-F949-BB7D-B73AA3EC28AD}" type="presOf" srcId="{5EC99B3B-4DEF-A744-A81A-C80FE8489384}" destId="{DCB30772-6E40-7948-80CE-DCFE26315B9F}" srcOrd="0" destOrd="0" presId="urn:microsoft.com/office/officeart/2008/layout/NameandTitleOrganizationalChart"/>
    <dgm:cxn modelId="{AEAEFD83-86B0-F549-891A-E88D71534326}" type="presOf" srcId="{A2740C57-2823-E64D-AE51-A23AE7FC17CC}" destId="{5A63727A-2F24-E749-95C0-AF989D86B731}" srcOrd="0" destOrd="0" presId="urn:microsoft.com/office/officeart/2008/layout/NameandTitleOrganizationalChart"/>
    <dgm:cxn modelId="{71319354-EEB3-7248-B5ED-040583F14A58}" type="presOf" srcId="{15207509-22E3-DF48-B551-4111AA290B75}" destId="{5129D86F-3585-3D4A-9212-FBBE3A199812}" srcOrd="1" destOrd="0" presId="urn:microsoft.com/office/officeart/2008/layout/NameandTitleOrganizationalChart"/>
    <dgm:cxn modelId="{A1676ACE-01A7-BD44-876D-C54F56A92718}" type="presOf" srcId="{15F23902-A1CF-0044-BF5F-F01BFDBB5B59}" destId="{8E43F8F8-4038-5549-BF1A-A5C8E565597C}" srcOrd="0" destOrd="0" presId="urn:microsoft.com/office/officeart/2008/layout/NameandTitleOrganizationalChart"/>
    <dgm:cxn modelId="{C4243134-A6D9-714C-ABB6-D58CAB6852F8}" type="presOf" srcId="{FEF07172-89B6-A347-A99A-D0E5E817D15A}" destId="{2953C63F-FAD1-0B45-AF94-8A27DF0E7318}" srcOrd="0" destOrd="0" presId="urn:microsoft.com/office/officeart/2008/layout/NameandTitleOrganizationalChart"/>
    <dgm:cxn modelId="{B254AAE0-4AE4-2146-864F-44142E331B12}" type="presOf" srcId="{B2040B38-E868-4245-95BF-E00A47633477}" destId="{A6D7BADF-94BE-6044-AB30-612B41BB5687}" srcOrd="0" destOrd="0" presId="urn:microsoft.com/office/officeart/2008/layout/NameandTitleOrganizationalChart"/>
    <dgm:cxn modelId="{6CADC1B0-F31B-D841-811B-F0A1D77EFFC6}" srcId="{B2040B38-E868-4245-95BF-E00A47633477}" destId="{DA4CF6E9-DD7B-E04E-93E2-C375EEEF09AE}" srcOrd="4" destOrd="0" parTransId="{673CF2C9-2295-084E-9F81-18A84ADA6ACF}" sibTransId="{5EC99B3B-4DEF-A744-A81A-C80FE8489384}"/>
    <dgm:cxn modelId="{13DE70F4-5168-FB41-B719-1E9A709EB797}" type="presOf" srcId="{FEF07172-89B6-A347-A99A-D0E5E817D15A}" destId="{8F6FE066-6067-0942-838D-1E18D80347C1}" srcOrd="1" destOrd="0" presId="urn:microsoft.com/office/officeart/2008/layout/NameandTitleOrganizationalChart"/>
    <dgm:cxn modelId="{89E682C5-C38C-E84C-97E8-39BAF8B1C5D5}" type="presOf" srcId="{C1C8A372-CAB3-1B4F-A128-D2BDCE79BF12}" destId="{C379BA57-B567-0643-94C0-129E739C9A32}" srcOrd="1" destOrd="0" presId="urn:microsoft.com/office/officeart/2008/layout/NameandTitleOrganizationalChart"/>
    <dgm:cxn modelId="{47323DAC-9169-6B4E-B739-FB0C25ADE118}" type="presParOf" srcId="{A6D7BADF-94BE-6044-AB30-612B41BB5687}" destId="{F7F3FEEE-07F4-CB46-87DA-84CC5DFFC587}" srcOrd="0" destOrd="0" presId="urn:microsoft.com/office/officeart/2008/layout/NameandTitleOrganizationalChart"/>
    <dgm:cxn modelId="{D825049D-861E-A244-9355-DB2248499FAE}" type="presParOf" srcId="{F7F3FEEE-07F4-CB46-87DA-84CC5DFFC587}" destId="{7107855F-ECA6-B74F-A6F4-483B13999A0B}" srcOrd="0" destOrd="0" presId="urn:microsoft.com/office/officeart/2008/layout/NameandTitleOrganizationalChart"/>
    <dgm:cxn modelId="{5F74E9B0-0EA5-B34D-B64D-B2CF350D08F2}" type="presParOf" srcId="{7107855F-ECA6-B74F-A6F4-483B13999A0B}" destId="{C9EBB8D4-0E08-9A48-B12F-770B4A132EF9}" srcOrd="0" destOrd="0" presId="urn:microsoft.com/office/officeart/2008/layout/NameandTitleOrganizationalChart"/>
    <dgm:cxn modelId="{B7C0463C-33F3-7C4D-A566-9A488EFC0B24}" type="presParOf" srcId="{7107855F-ECA6-B74F-A6F4-483B13999A0B}" destId="{A6BB6F77-6490-1E4D-B2E3-3930BB91C73B}" srcOrd="1" destOrd="0" presId="urn:microsoft.com/office/officeart/2008/layout/NameandTitleOrganizationalChart"/>
    <dgm:cxn modelId="{041B25FE-60E2-1E4F-AF78-FEB9FCEF7984}" type="presParOf" srcId="{7107855F-ECA6-B74F-A6F4-483B13999A0B}" destId="{C379BA57-B567-0643-94C0-129E739C9A32}" srcOrd="2" destOrd="0" presId="urn:microsoft.com/office/officeart/2008/layout/NameandTitleOrganizationalChart"/>
    <dgm:cxn modelId="{21F4C802-CA97-9440-B077-52CF94FBB752}" type="presParOf" srcId="{F7F3FEEE-07F4-CB46-87DA-84CC5DFFC587}" destId="{A7C14334-424E-B64A-9C53-10F3D765C47F}" srcOrd="1" destOrd="0" presId="urn:microsoft.com/office/officeart/2008/layout/NameandTitleOrganizationalChart"/>
    <dgm:cxn modelId="{FDFE3448-9114-9344-88E0-2E01BBFCA4BE}" type="presParOf" srcId="{F7F3FEEE-07F4-CB46-87DA-84CC5DFFC587}" destId="{DFDE3AB2-52B7-3A4F-99E4-3B8B69D66F51}" srcOrd="2" destOrd="0" presId="urn:microsoft.com/office/officeart/2008/layout/NameandTitleOrganizationalChart"/>
    <dgm:cxn modelId="{734BA806-BCF3-5E48-A2A8-017683E6651F}" type="presParOf" srcId="{A6D7BADF-94BE-6044-AB30-612B41BB5687}" destId="{E6C2A408-F5CC-8C43-A365-801A3491BA84}" srcOrd="1" destOrd="0" presId="urn:microsoft.com/office/officeart/2008/layout/NameandTitleOrganizationalChart"/>
    <dgm:cxn modelId="{4DF7F210-DECC-8243-89CE-6AF7CD7D9A5B}" type="presParOf" srcId="{E6C2A408-F5CC-8C43-A365-801A3491BA84}" destId="{FB130B4A-C3A2-0943-8077-3ACF22B4A7EA}" srcOrd="0" destOrd="0" presId="urn:microsoft.com/office/officeart/2008/layout/NameandTitleOrganizationalChart"/>
    <dgm:cxn modelId="{2C07B53A-9D58-1746-BE9D-0F199796F94A}" type="presParOf" srcId="{FB130B4A-C3A2-0943-8077-3ACF22B4A7EA}" destId="{2953C63F-FAD1-0B45-AF94-8A27DF0E7318}" srcOrd="0" destOrd="0" presId="urn:microsoft.com/office/officeart/2008/layout/NameandTitleOrganizationalChart"/>
    <dgm:cxn modelId="{D9281B98-9ED8-1345-BB71-CB862B34A99F}" type="presParOf" srcId="{FB130B4A-C3A2-0943-8077-3ACF22B4A7EA}" destId="{5A63727A-2F24-E749-95C0-AF989D86B731}" srcOrd="1" destOrd="0" presId="urn:microsoft.com/office/officeart/2008/layout/NameandTitleOrganizationalChart"/>
    <dgm:cxn modelId="{D00BEAEE-8E51-0645-9E5E-DAA91BA3DA7E}" type="presParOf" srcId="{FB130B4A-C3A2-0943-8077-3ACF22B4A7EA}" destId="{8F6FE066-6067-0942-838D-1E18D80347C1}" srcOrd="2" destOrd="0" presId="urn:microsoft.com/office/officeart/2008/layout/NameandTitleOrganizationalChart"/>
    <dgm:cxn modelId="{9321339F-1069-CF43-B6D6-9302D37F8F49}" type="presParOf" srcId="{E6C2A408-F5CC-8C43-A365-801A3491BA84}" destId="{7DEBBC2D-17E5-0E48-98F5-9FEB396AB9AD}" srcOrd="1" destOrd="0" presId="urn:microsoft.com/office/officeart/2008/layout/NameandTitleOrganizationalChart"/>
    <dgm:cxn modelId="{FB808788-7934-0F45-B28A-8560FEB152A2}" type="presParOf" srcId="{E6C2A408-F5CC-8C43-A365-801A3491BA84}" destId="{4EFCEEDD-3459-1042-A856-1F12841B91A6}" srcOrd="2" destOrd="0" presId="urn:microsoft.com/office/officeart/2008/layout/NameandTitleOrganizationalChart"/>
    <dgm:cxn modelId="{F734FF80-D860-EC4B-B2AA-EDFF6DCC1838}" type="presParOf" srcId="{A6D7BADF-94BE-6044-AB30-612B41BB5687}" destId="{24599832-C76F-764F-AAD0-8C43AE9C4B74}" srcOrd="2" destOrd="0" presId="urn:microsoft.com/office/officeart/2008/layout/NameandTitleOrganizationalChart"/>
    <dgm:cxn modelId="{AE764388-59A7-8D4D-9897-E4FB7EBC9879}" type="presParOf" srcId="{24599832-C76F-764F-AAD0-8C43AE9C4B74}" destId="{5198D279-3BD3-4F4D-A44A-853D4D1F1E7D}" srcOrd="0" destOrd="0" presId="urn:microsoft.com/office/officeart/2008/layout/NameandTitleOrganizationalChart"/>
    <dgm:cxn modelId="{1C66389A-5608-3848-ADFA-6DF8DEEAC957}" type="presParOf" srcId="{5198D279-3BD3-4F4D-A44A-853D4D1F1E7D}" destId="{FF7E47ED-66EA-2F48-8176-21B4E433BD15}" srcOrd="0" destOrd="0" presId="urn:microsoft.com/office/officeart/2008/layout/NameandTitleOrganizationalChart"/>
    <dgm:cxn modelId="{C57274B5-C369-1047-90D2-9425E2D50F1E}" type="presParOf" srcId="{5198D279-3BD3-4F4D-A44A-853D4D1F1E7D}" destId="{D71901C5-6827-5146-84B0-255A8C01282F}" srcOrd="1" destOrd="0" presId="urn:microsoft.com/office/officeart/2008/layout/NameandTitleOrganizationalChart"/>
    <dgm:cxn modelId="{71D2E1D9-2FAF-C747-915B-A4B0BACDBA47}" type="presParOf" srcId="{5198D279-3BD3-4F4D-A44A-853D4D1F1E7D}" destId="{5129D86F-3585-3D4A-9212-FBBE3A199812}" srcOrd="2" destOrd="0" presId="urn:microsoft.com/office/officeart/2008/layout/NameandTitleOrganizationalChart"/>
    <dgm:cxn modelId="{127C3896-56CA-CF46-9358-989FE749F318}" type="presParOf" srcId="{24599832-C76F-764F-AAD0-8C43AE9C4B74}" destId="{DB397308-FC36-7C4B-B946-512425F7C2E8}" srcOrd="1" destOrd="0" presId="urn:microsoft.com/office/officeart/2008/layout/NameandTitleOrganizationalChart"/>
    <dgm:cxn modelId="{3C072D95-47E0-FC45-A060-03D8AEEE19D1}" type="presParOf" srcId="{DB397308-FC36-7C4B-B946-512425F7C2E8}" destId="{08C50006-4C1F-5045-AB9A-AAF4E0516B28}" srcOrd="0" destOrd="0" presId="urn:microsoft.com/office/officeart/2008/layout/NameandTitleOrganizationalChart"/>
    <dgm:cxn modelId="{D274DAC5-2094-5E48-ACA6-2B86A7E35855}" type="presParOf" srcId="{DB397308-FC36-7C4B-B946-512425F7C2E8}" destId="{4BDADFC4-1C03-7C4E-A2E3-442212B8A1E7}" srcOrd="1" destOrd="0" presId="urn:microsoft.com/office/officeart/2008/layout/NameandTitleOrganizationalChart"/>
    <dgm:cxn modelId="{AD406F96-4769-7440-A32D-BB711A1360E6}" type="presParOf" srcId="{4BDADFC4-1C03-7C4E-A2E3-442212B8A1E7}" destId="{4D56767B-157D-8F4C-BFFA-BEE94630EB9E}" srcOrd="0" destOrd="0" presId="urn:microsoft.com/office/officeart/2008/layout/NameandTitleOrganizationalChart"/>
    <dgm:cxn modelId="{7C350BFE-2C03-FF40-88B1-7936C018CB07}" type="presParOf" srcId="{4D56767B-157D-8F4C-BFFA-BEE94630EB9E}" destId="{CF2A6F09-D09D-6B44-8801-A9B294C6C17F}" srcOrd="0" destOrd="0" presId="urn:microsoft.com/office/officeart/2008/layout/NameandTitleOrganizationalChart"/>
    <dgm:cxn modelId="{F79C3DB1-A990-1B42-9E95-A8BA03DA54E4}" type="presParOf" srcId="{4D56767B-157D-8F4C-BFFA-BEE94630EB9E}" destId="{C6EC56AA-2D7C-CE44-9A49-AB0530405770}" srcOrd="1" destOrd="0" presId="urn:microsoft.com/office/officeart/2008/layout/NameandTitleOrganizationalChart"/>
    <dgm:cxn modelId="{281C1D1B-C68A-A640-A5C7-B180E643B5DC}" type="presParOf" srcId="{4D56767B-157D-8F4C-BFFA-BEE94630EB9E}" destId="{C6F2E4BB-A9C7-6D4D-9F69-EB9D26BFD8F6}" srcOrd="2" destOrd="0" presId="urn:microsoft.com/office/officeart/2008/layout/NameandTitleOrganizationalChart"/>
    <dgm:cxn modelId="{A7ABE7EC-89A4-8746-98E6-31A012F7BE85}" type="presParOf" srcId="{4BDADFC4-1C03-7C4E-A2E3-442212B8A1E7}" destId="{E21EB064-143A-C840-9ED2-F2D1710A7205}" srcOrd="1" destOrd="0" presId="urn:microsoft.com/office/officeart/2008/layout/NameandTitleOrganizationalChart"/>
    <dgm:cxn modelId="{C74E808F-375E-A447-A55C-494CC059428A}" type="presParOf" srcId="{4BDADFC4-1C03-7C4E-A2E3-442212B8A1E7}" destId="{2318E325-A1BC-1645-839F-D22EF8D0ECC1}" srcOrd="2" destOrd="0" presId="urn:microsoft.com/office/officeart/2008/layout/NameandTitleOrganizationalChart"/>
    <dgm:cxn modelId="{463FC498-6728-E041-9C00-22F68207175D}" type="presParOf" srcId="{24599832-C76F-764F-AAD0-8C43AE9C4B74}" destId="{35783756-5E9B-434C-AD00-66FA2A0F2E4D}" srcOrd="2" destOrd="0" presId="urn:microsoft.com/office/officeart/2008/layout/NameandTitleOrganizationalChart"/>
    <dgm:cxn modelId="{E45A4876-407D-4546-A4B9-72EBC6EC56AC}" type="presParOf" srcId="{A6D7BADF-94BE-6044-AB30-612B41BB5687}" destId="{EB20547C-F8D6-8F42-9989-D8FFA798772F}" srcOrd="3" destOrd="0" presId="urn:microsoft.com/office/officeart/2008/layout/NameandTitleOrganizationalChart"/>
    <dgm:cxn modelId="{D55AC641-0A58-8F4E-9FC0-B9371B828235}" type="presParOf" srcId="{EB20547C-F8D6-8F42-9989-D8FFA798772F}" destId="{81895605-3EB8-5845-9D79-5939717F7085}" srcOrd="0" destOrd="0" presId="urn:microsoft.com/office/officeart/2008/layout/NameandTitleOrganizationalChart"/>
    <dgm:cxn modelId="{54AE6CD8-35CA-5D45-98FC-BA1C30F2B8C1}" type="presParOf" srcId="{81895605-3EB8-5845-9D79-5939717F7085}" destId="{0B33887B-4577-5B4A-863E-D24C1613DDEE}" srcOrd="0" destOrd="0" presId="urn:microsoft.com/office/officeart/2008/layout/NameandTitleOrganizationalChart"/>
    <dgm:cxn modelId="{2F5108B0-8CBB-B34E-8337-30802A3D50EB}" type="presParOf" srcId="{81895605-3EB8-5845-9D79-5939717F7085}" destId="{FD68276E-0A0A-EE40-9FF6-29D0110D5BC8}" srcOrd="1" destOrd="0" presId="urn:microsoft.com/office/officeart/2008/layout/NameandTitleOrganizationalChart"/>
    <dgm:cxn modelId="{9F4025B1-6F1C-3F46-9B12-6C0630D8DDF6}" type="presParOf" srcId="{81895605-3EB8-5845-9D79-5939717F7085}" destId="{80E7A16E-F08B-2942-82F2-93E4DB65F2E4}" srcOrd="2" destOrd="0" presId="urn:microsoft.com/office/officeart/2008/layout/NameandTitleOrganizationalChart"/>
    <dgm:cxn modelId="{5D3403FA-1E39-544A-B8BD-335BDF6DDD6D}" type="presParOf" srcId="{EB20547C-F8D6-8F42-9989-D8FFA798772F}" destId="{C742E7E4-A07D-7345-B897-073F4472682D}" srcOrd="1" destOrd="0" presId="urn:microsoft.com/office/officeart/2008/layout/NameandTitleOrganizationalChart"/>
    <dgm:cxn modelId="{B1B37DEE-01D1-8847-B0C4-93DA0EC17F70}" type="presParOf" srcId="{C742E7E4-A07D-7345-B897-073F4472682D}" destId="{6CD8EDAF-78C8-324B-96A5-29681FBF6C70}" srcOrd="0" destOrd="0" presId="urn:microsoft.com/office/officeart/2008/layout/NameandTitleOrganizationalChart"/>
    <dgm:cxn modelId="{B51D41D7-5F47-EE46-9B60-139CAF2D9EB1}" type="presParOf" srcId="{C742E7E4-A07D-7345-B897-073F4472682D}" destId="{682B0476-6737-CF49-A2B9-FFDF3678551A}" srcOrd="1" destOrd="0" presId="urn:microsoft.com/office/officeart/2008/layout/NameandTitleOrganizationalChart"/>
    <dgm:cxn modelId="{4AADF679-6AEF-B241-B984-F8693D2ABD9B}" type="presParOf" srcId="{682B0476-6737-CF49-A2B9-FFDF3678551A}" destId="{28A76A75-D146-4647-97DE-5BD07597A76A}" srcOrd="0" destOrd="0" presId="urn:microsoft.com/office/officeart/2008/layout/NameandTitleOrganizationalChart"/>
    <dgm:cxn modelId="{3FC021AA-A196-9A46-AC4D-EABF9B29577A}" type="presParOf" srcId="{28A76A75-D146-4647-97DE-5BD07597A76A}" destId="{8CB6581A-DA0E-D049-860C-8D8071C17B4A}" srcOrd="0" destOrd="0" presId="urn:microsoft.com/office/officeart/2008/layout/NameandTitleOrganizationalChart"/>
    <dgm:cxn modelId="{B24036B2-FA54-9949-BF1B-31503534A650}" type="presParOf" srcId="{28A76A75-D146-4647-97DE-5BD07597A76A}" destId="{8E43F8F8-4038-5549-BF1A-A5C8E565597C}" srcOrd="1" destOrd="0" presId="urn:microsoft.com/office/officeart/2008/layout/NameandTitleOrganizationalChart"/>
    <dgm:cxn modelId="{7A59E4B2-409A-9A45-BA4C-F80DE089AB3D}" type="presParOf" srcId="{28A76A75-D146-4647-97DE-5BD07597A76A}" destId="{0978A471-BCF4-854D-AD22-38EA9E1C21DF}" srcOrd="2" destOrd="0" presId="urn:microsoft.com/office/officeart/2008/layout/NameandTitleOrganizationalChart"/>
    <dgm:cxn modelId="{C356AC75-F2B6-4B46-8C81-E1DDC334A48D}" type="presParOf" srcId="{682B0476-6737-CF49-A2B9-FFDF3678551A}" destId="{E66D01CC-39C3-C94D-9A09-867A8332B911}" srcOrd="1" destOrd="0" presId="urn:microsoft.com/office/officeart/2008/layout/NameandTitleOrganizationalChart"/>
    <dgm:cxn modelId="{C5099456-7476-0C42-BAC9-592E942C58A0}" type="presParOf" srcId="{682B0476-6737-CF49-A2B9-FFDF3678551A}" destId="{A7FEB8E4-728B-3245-A790-D2A4A5FFBE9E}" srcOrd="2" destOrd="0" presId="urn:microsoft.com/office/officeart/2008/layout/NameandTitleOrganizationalChart"/>
    <dgm:cxn modelId="{81875D1C-6671-9348-83B1-CF079166BE2F}" type="presParOf" srcId="{EB20547C-F8D6-8F42-9989-D8FFA798772F}" destId="{D1046FC3-39E5-5A40-B9B7-4C1580DEA720}" srcOrd="2" destOrd="0" presId="urn:microsoft.com/office/officeart/2008/layout/NameandTitleOrganizationalChart"/>
    <dgm:cxn modelId="{B7E68F92-D742-4947-A2BC-0960CB195D20}" type="presParOf" srcId="{A6D7BADF-94BE-6044-AB30-612B41BB5687}" destId="{9F1C313A-E4C7-DD4D-8348-673A4284B386}" srcOrd="4" destOrd="0" presId="urn:microsoft.com/office/officeart/2008/layout/NameandTitleOrganizationalChart"/>
    <dgm:cxn modelId="{F4B940C4-F718-4440-AF3E-BD0D0435E1E5}" type="presParOf" srcId="{9F1C313A-E4C7-DD4D-8348-673A4284B386}" destId="{CDDB784B-BB46-094F-9FD0-501162766749}" srcOrd="0" destOrd="0" presId="urn:microsoft.com/office/officeart/2008/layout/NameandTitleOrganizationalChart"/>
    <dgm:cxn modelId="{188B9523-82CF-2741-BB34-A1BC02FC44D0}" type="presParOf" srcId="{CDDB784B-BB46-094F-9FD0-501162766749}" destId="{108C7B4A-F97C-6245-83BF-79621D7EA1FB}" srcOrd="0" destOrd="0" presId="urn:microsoft.com/office/officeart/2008/layout/NameandTitleOrganizationalChart"/>
    <dgm:cxn modelId="{F34FDE3A-21F1-9347-91EF-BA1703E0EF5E}" type="presParOf" srcId="{CDDB784B-BB46-094F-9FD0-501162766749}" destId="{DCB30772-6E40-7948-80CE-DCFE26315B9F}" srcOrd="1" destOrd="0" presId="urn:microsoft.com/office/officeart/2008/layout/NameandTitleOrganizationalChart"/>
    <dgm:cxn modelId="{7ABA829A-2448-F544-B6DE-BCE15852A503}" type="presParOf" srcId="{CDDB784B-BB46-094F-9FD0-501162766749}" destId="{1CA8C0B7-151B-4549-AE52-E0DEBEF0F332}" srcOrd="2" destOrd="0" presId="urn:microsoft.com/office/officeart/2008/layout/NameandTitleOrganizationalChart"/>
    <dgm:cxn modelId="{CF0083B5-8D87-D24B-ADBE-88FB32F2B22E}" type="presParOf" srcId="{9F1C313A-E4C7-DD4D-8348-673A4284B386}" destId="{49F58AAC-F157-1342-BC8E-E57D7F555BB1}" srcOrd="1" destOrd="0" presId="urn:microsoft.com/office/officeart/2008/layout/NameandTitleOrganizationalChart"/>
    <dgm:cxn modelId="{2DC5DA46-EA48-5B49-8E4E-C164CF5F9724}" type="presParOf" srcId="{9F1C313A-E4C7-DD4D-8348-673A4284B386}" destId="{10849D66-8786-8F46-BD3C-BF7A08B0425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8EDAF-78C8-324B-96A5-29681FBF6C70}">
      <dsp:nvSpPr>
        <dsp:cNvPr id="0" name=""/>
        <dsp:cNvSpPr/>
      </dsp:nvSpPr>
      <dsp:spPr>
        <a:xfrm>
          <a:off x="6315009" y="2402589"/>
          <a:ext cx="91440" cy="4142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28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50006-4C1F-5045-AB9A-AAF4E0516B28}">
      <dsp:nvSpPr>
        <dsp:cNvPr id="0" name=""/>
        <dsp:cNvSpPr/>
      </dsp:nvSpPr>
      <dsp:spPr>
        <a:xfrm>
          <a:off x="4457036" y="2402589"/>
          <a:ext cx="91440" cy="4142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28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BB8D4-0E08-9A48-B12F-770B4A132EF9}">
      <dsp:nvSpPr>
        <dsp:cNvPr id="0" name=""/>
        <dsp:cNvSpPr/>
      </dsp:nvSpPr>
      <dsp:spPr>
        <a:xfrm>
          <a:off x="94374" y="1685563"/>
          <a:ext cx="1384873" cy="717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11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/>
              <a:cs typeface="Georgia"/>
            </a:rPr>
            <a:t>Планирование</a:t>
          </a:r>
          <a:endParaRPr lang="ru-RU" sz="1400" kern="1200" dirty="0">
            <a:latin typeface="Georgia"/>
            <a:cs typeface="Georgia"/>
          </a:endParaRPr>
        </a:p>
      </dsp:txBody>
      <dsp:txXfrm>
        <a:off x="94374" y="1685563"/>
        <a:ext cx="1384873" cy="717026"/>
      </dsp:txXfrm>
    </dsp:sp>
    <dsp:sp modelId="{A6BB6F77-6490-1E4D-B2E3-3930BB91C73B}">
      <dsp:nvSpPr>
        <dsp:cNvPr id="0" name=""/>
        <dsp:cNvSpPr/>
      </dsp:nvSpPr>
      <dsp:spPr>
        <a:xfrm>
          <a:off x="371348" y="2243250"/>
          <a:ext cx="1246385" cy="23900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Georgia"/>
              <a:cs typeface="Georgia"/>
            </a:rPr>
            <a:t>САП:План</a:t>
          </a:r>
          <a:endParaRPr lang="ru-RU" sz="1500" kern="1200" dirty="0">
            <a:latin typeface="Georgia"/>
            <a:cs typeface="Georgia"/>
          </a:endParaRPr>
        </a:p>
      </dsp:txBody>
      <dsp:txXfrm>
        <a:off x="371348" y="2243250"/>
        <a:ext cx="1246385" cy="239008"/>
      </dsp:txXfrm>
    </dsp:sp>
    <dsp:sp modelId="{2953C63F-FAD1-0B45-AF94-8A27DF0E7318}">
      <dsp:nvSpPr>
        <dsp:cNvPr id="0" name=""/>
        <dsp:cNvSpPr/>
      </dsp:nvSpPr>
      <dsp:spPr>
        <a:xfrm>
          <a:off x="1952346" y="1685563"/>
          <a:ext cx="1384873" cy="717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11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/>
              <a:cs typeface="Georgia"/>
            </a:rPr>
            <a:t>Подготовка документов по закупке</a:t>
          </a:r>
          <a:endParaRPr lang="ru-RU" sz="1400" kern="1200" dirty="0">
            <a:latin typeface="Georgia"/>
            <a:cs typeface="Georgia"/>
          </a:endParaRPr>
        </a:p>
      </dsp:txBody>
      <dsp:txXfrm>
        <a:off x="1952346" y="1685563"/>
        <a:ext cx="1384873" cy="717026"/>
      </dsp:txXfrm>
    </dsp:sp>
    <dsp:sp modelId="{5A63727A-2F24-E749-95C0-AF989D86B731}">
      <dsp:nvSpPr>
        <dsp:cNvPr id="0" name=""/>
        <dsp:cNvSpPr/>
      </dsp:nvSpPr>
      <dsp:spPr>
        <a:xfrm>
          <a:off x="2267747" y="2346803"/>
          <a:ext cx="1246385" cy="23900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Georgia"/>
              <a:cs typeface="Georgia"/>
            </a:rPr>
            <a:t>САП:Закупки</a:t>
          </a:r>
          <a:endParaRPr lang="ru-RU" sz="1400" kern="1200" dirty="0">
            <a:latin typeface="Georgia"/>
            <a:cs typeface="Georgia"/>
          </a:endParaRPr>
        </a:p>
      </dsp:txBody>
      <dsp:txXfrm>
        <a:off x="2267747" y="2346803"/>
        <a:ext cx="1246385" cy="239008"/>
      </dsp:txXfrm>
    </dsp:sp>
    <dsp:sp modelId="{FF7E47ED-66EA-2F48-8176-21B4E433BD15}">
      <dsp:nvSpPr>
        <dsp:cNvPr id="0" name=""/>
        <dsp:cNvSpPr/>
      </dsp:nvSpPr>
      <dsp:spPr>
        <a:xfrm>
          <a:off x="3810319" y="1685563"/>
          <a:ext cx="1384873" cy="717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11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/>
              <a:cs typeface="Georgia"/>
            </a:rPr>
            <a:t>Размещение на ООС и ЭТП</a:t>
          </a:r>
          <a:endParaRPr lang="ru-RU" sz="1400" kern="1200" dirty="0">
            <a:latin typeface="Georgia"/>
            <a:cs typeface="Georgia"/>
          </a:endParaRPr>
        </a:p>
      </dsp:txBody>
      <dsp:txXfrm>
        <a:off x="3810319" y="1685563"/>
        <a:ext cx="1384873" cy="717026"/>
      </dsp:txXfrm>
    </dsp:sp>
    <dsp:sp modelId="{D71901C5-6827-5146-84B0-255A8C01282F}">
      <dsp:nvSpPr>
        <dsp:cNvPr id="0" name=""/>
        <dsp:cNvSpPr/>
      </dsp:nvSpPr>
      <dsp:spPr>
        <a:xfrm>
          <a:off x="4087294" y="2243250"/>
          <a:ext cx="1246385" cy="23900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Georgia"/>
              <a:cs typeface="Georgia"/>
            </a:rPr>
            <a:t>САП:Закупки</a:t>
          </a:r>
          <a:endParaRPr lang="ru-RU" sz="1400" kern="1200" dirty="0">
            <a:latin typeface="Georgia"/>
            <a:cs typeface="Georgia"/>
          </a:endParaRPr>
        </a:p>
      </dsp:txBody>
      <dsp:txXfrm>
        <a:off x="4087294" y="2243250"/>
        <a:ext cx="1246385" cy="239008"/>
      </dsp:txXfrm>
    </dsp:sp>
    <dsp:sp modelId="{CF2A6F09-D09D-6B44-8801-A9B294C6C17F}">
      <dsp:nvSpPr>
        <dsp:cNvPr id="0" name=""/>
        <dsp:cNvSpPr/>
      </dsp:nvSpPr>
      <dsp:spPr>
        <a:xfrm>
          <a:off x="3810319" y="2816871"/>
          <a:ext cx="1384873" cy="717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11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/>
              <a:cs typeface="Georgia"/>
            </a:rPr>
            <a:t>Использование ЭТП</a:t>
          </a:r>
          <a:endParaRPr lang="ru-RU" sz="1400" kern="1200" dirty="0">
            <a:latin typeface="Georgia"/>
            <a:cs typeface="Georgia"/>
          </a:endParaRPr>
        </a:p>
      </dsp:txBody>
      <dsp:txXfrm>
        <a:off x="3810319" y="2816871"/>
        <a:ext cx="1384873" cy="717026"/>
      </dsp:txXfrm>
    </dsp:sp>
    <dsp:sp modelId="{C6EC56AA-2D7C-CE44-9A49-AB0530405770}">
      <dsp:nvSpPr>
        <dsp:cNvPr id="0" name=""/>
        <dsp:cNvSpPr/>
      </dsp:nvSpPr>
      <dsp:spPr>
        <a:xfrm>
          <a:off x="4087294" y="3374557"/>
          <a:ext cx="1246385" cy="23900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Georgia"/>
              <a:cs typeface="Georgia"/>
            </a:rPr>
            <a:t>ООС (ЕИС)</a:t>
          </a:r>
          <a:endParaRPr lang="ru-RU" sz="1500" kern="1200" dirty="0">
            <a:latin typeface="Georgia"/>
            <a:cs typeface="Georgia"/>
          </a:endParaRPr>
        </a:p>
      </dsp:txBody>
      <dsp:txXfrm>
        <a:off x="4087294" y="3374557"/>
        <a:ext cx="1246385" cy="239008"/>
      </dsp:txXfrm>
    </dsp:sp>
    <dsp:sp modelId="{0B33887B-4577-5B4A-863E-D24C1613DDEE}">
      <dsp:nvSpPr>
        <dsp:cNvPr id="0" name=""/>
        <dsp:cNvSpPr/>
      </dsp:nvSpPr>
      <dsp:spPr>
        <a:xfrm>
          <a:off x="5668292" y="1685563"/>
          <a:ext cx="1384873" cy="717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11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/>
              <a:cs typeface="Georgia"/>
            </a:rPr>
            <a:t>Рассмотрение и выбор победителя</a:t>
          </a:r>
          <a:endParaRPr lang="ru-RU" sz="1400" kern="1200" dirty="0">
            <a:latin typeface="Georgia"/>
            <a:cs typeface="Georgia"/>
          </a:endParaRPr>
        </a:p>
      </dsp:txBody>
      <dsp:txXfrm>
        <a:off x="5668292" y="1685563"/>
        <a:ext cx="1384873" cy="717026"/>
      </dsp:txXfrm>
    </dsp:sp>
    <dsp:sp modelId="{FD68276E-0A0A-EE40-9FF6-29D0110D5BC8}">
      <dsp:nvSpPr>
        <dsp:cNvPr id="0" name=""/>
        <dsp:cNvSpPr/>
      </dsp:nvSpPr>
      <dsp:spPr>
        <a:xfrm>
          <a:off x="6012160" y="2346803"/>
          <a:ext cx="1246385" cy="23900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Georgia"/>
              <a:cs typeface="Georgia"/>
            </a:rPr>
            <a:t>САП:Закупки</a:t>
          </a:r>
          <a:endParaRPr lang="ru-RU" sz="1400" kern="1200" dirty="0">
            <a:latin typeface="Georgia"/>
            <a:cs typeface="Georgia"/>
          </a:endParaRPr>
        </a:p>
      </dsp:txBody>
      <dsp:txXfrm>
        <a:off x="6012160" y="2346803"/>
        <a:ext cx="1246385" cy="239008"/>
      </dsp:txXfrm>
    </dsp:sp>
    <dsp:sp modelId="{8CB6581A-DA0E-D049-860C-8D8071C17B4A}">
      <dsp:nvSpPr>
        <dsp:cNvPr id="0" name=""/>
        <dsp:cNvSpPr/>
      </dsp:nvSpPr>
      <dsp:spPr>
        <a:xfrm>
          <a:off x="5668292" y="2816871"/>
          <a:ext cx="1384873" cy="717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11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/>
              <a:cs typeface="Georgia"/>
            </a:rPr>
            <a:t>Использование ЭТП</a:t>
          </a:r>
          <a:endParaRPr lang="ru-RU" sz="1400" kern="1200" dirty="0">
            <a:latin typeface="Georgia"/>
            <a:cs typeface="Georgia"/>
          </a:endParaRPr>
        </a:p>
      </dsp:txBody>
      <dsp:txXfrm>
        <a:off x="5668292" y="2816871"/>
        <a:ext cx="1384873" cy="717026"/>
      </dsp:txXfrm>
    </dsp:sp>
    <dsp:sp modelId="{8E43F8F8-4038-5549-BF1A-A5C8E565597C}">
      <dsp:nvSpPr>
        <dsp:cNvPr id="0" name=""/>
        <dsp:cNvSpPr/>
      </dsp:nvSpPr>
      <dsp:spPr>
        <a:xfrm>
          <a:off x="5945267" y="3374557"/>
          <a:ext cx="1246385" cy="23900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Georgia"/>
              <a:cs typeface="Georgia"/>
            </a:rPr>
            <a:t>ООС (ЕИС)</a:t>
          </a:r>
          <a:endParaRPr lang="ru-RU" sz="1500" kern="1200" dirty="0">
            <a:latin typeface="Georgia"/>
            <a:cs typeface="Georgia"/>
          </a:endParaRPr>
        </a:p>
      </dsp:txBody>
      <dsp:txXfrm>
        <a:off x="5945267" y="3374557"/>
        <a:ext cx="1246385" cy="239008"/>
      </dsp:txXfrm>
    </dsp:sp>
    <dsp:sp modelId="{108C7B4A-F97C-6245-83BF-79621D7EA1FB}">
      <dsp:nvSpPr>
        <dsp:cNvPr id="0" name=""/>
        <dsp:cNvSpPr/>
      </dsp:nvSpPr>
      <dsp:spPr>
        <a:xfrm>
          <a:off x="7526265" y="1685563"/>
          <a:ext cx="1384873" cy="717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011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Georgia"/>
              <a:cs typeface="Georgia"/>
            </a:rPr>
            <a:t>Исполнение договора</a:t>
          </a:r>
          <a:endParaRPr lang="ru-RU" sz="1500" kern="1200" dirty="0">
            <a:latin typeface="Georgia"/>
            <a:cs typeface="Georgia"/>
          </a:endParaRPr>
        </a:p>
      </dsp:txBody>
      <dsp:txXfrm>
        <a:off x="7526265" y="1685563"/>
        <a:ext cx="1384873" cy="717026"/>
      </dsp:txXfrm>
    </dsp:sp>
    <dsp:sp modelId="{DCB30772-6E40-7948-80CE-DCFE26315B9F}">
      <dsp:nvSpPr>
        <dsp:cNvPr id="0" name=""/>
        <dsp:cNvSpPr/>
      </dsp:nvSpPr>
      <dsp:spPr>
        <a:xfrm>
          <a:off x="7803239" y="2243250"/>
          <a:ext cx="1246385" cy="23900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>
              <a:latin typeface="Georgia"/>
              <a:cs typeface="Georgia"/>
            </a:rPr>
            <a:t>САП:Контроль</a:t>
          </a:r>
          <a:endParaRPr lang="ru-RU" sz="1300" kern="1200" dirty="0">
            <a:latin typeface="Georgia"/>
            <a:cs typeface="Georgia"/>
          </a:endParaRPr>
        </a:p>
      </dsp:txBody>
      <dsp:txXfrm>
        <a:off x="7803239" y="2243250"/>
        <a:ext cx="1246385" cy="239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Изображение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613" y="6473825"/>
            <a:ext cx="214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Изображение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669088"/>
            <a:ext cx="14224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894" y="6582569"/>
            <a:ext cx="2587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669088"/>
            <a:ext cx="18161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11560" y="3501008"/>
            <a:ext cx="7772400" cy="1470025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539750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22F2-3BFD-0942-8FC3-80250C4F3F8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6198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98AC7-28DF-A64B-9DD7-5F5BF7E5C54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16457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64B0-8615-C441-BC93-8710F0827D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87187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25D5C-B9CF-8D4C-8771-3BCA524860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342130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9E92-8FE8-184C-95F1-59F906FEC0C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82637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890000" y="6407150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defRPr/>
            </a:pPr>
            <a:endParaRPr kumimoji="0" lang="ru-RU" sz="1800" smtClean="0"/>
          </a:p>
        </p:txBody>
      </p:sp>
      <p:pic>
        <p:nvPicPr>
          <p:cNvPr id="6" name="Изображение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14A27-2EA1-0844-9D73-9E255B9DEE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51466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DB28F-D64B-254A-8DB2-731FCEEF028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03387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0ACF-CEBB-0F43-B57F-1C1C4D856CB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20112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14AF-F018-4644-B5D0-91B251F0AB3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9972383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0A00-398D-8E44-9495-85D45B7B7A8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74336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D7BCC-2A7E-4742-8615-CFF6C8A5E5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229470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B9EFC5DE-EC01-2546-9C29-D1F0EF4453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ustendersoft@gmail.com" TargetMode="External"/><Relationship Id="rId4" Type="http://schemas.openxmlformats.org/officeDocument/2006/relationships/image" Target="../media/image9.png"/><Relationship Id="rId5" Type="http://schemas.openxmlformats.org/officeDocument/2006/relationships/hyperlink" Target="https://demo.rostender.ru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rts.rostender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Rectangle 173"/>
          <p:cNvSpPr>
            <a:spLocks noChangeArrowheads="1"/>
          </p:cNvSpPr>
          <p:nvPr/>
        </p:nvSpPr>
        <p:spPr bwMode="auto">
          <a:xfrm>
            <a:off x="250825" y="44450"/>
            <a:ext cx="85693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600" b="1" dirty="0">
                <a:solidFill>
                  <a:schemeClr val="bg1"/>
                </a:solidFill>
                <a:latin typeface="Georgia"/>
                <a:ea typeface="Arial" charset="0"/>
                <a:cs typeface="Georgia"/>
              </a:rPr>
              <a:t>система управления закупками нового уровня</a:t>
            </a:r>
            <a:endParaRPr lang="en-US" sz="3600" b="1" dirty="0">
              <a:solidFill>
                <a:schemeClr val="bg1"/>
              </a:solidFill>
              <a:latin typeface="Georgia"/>
              <a:ea typeface="Arial" charset="0"/>
              <a:cs typeface="Georgia"/>
            </a:endParaRPr>
          </a:p>
        </p:txBody>
      </p:sp>
      <p:sp>
        <p:nvSpPr>
          <p:cNvPr id="2225" name="Rectangle 177"/>
          <p:cNvSpPr>
            <a:spLocks noChangeArrowheads="1"/>
          </p:cNvSpPr>
          <p:nvPr/>
        </p:nvSpPr>
        <p:spPr bwMode="auto">
          <a:xfrm>
            <a:off x="755650" y="5300663"/>
            <a:ext cx="784860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000" dirty="0">
                <a:latin typeface="Georgia"/>
                <a:ea typeface="Arial" charset="0"/>
                <a:cs typeface="Georgia"/>
              </a:rPr>
              <a:t>Сидите допоздна на работе?</a:t>
            </a:r>
            <a:endParaRPr lang="ru-RU" sz="2000" dirty="0">
              <a:latin typeface="Georgia"/>
              <a:ea typeface="Arial" charset="0"/>
              <a:cs typeface="Georgia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000" dirty="0">
                <a:latin typeface="Georgia"/>
                <a:ea typeface="Arial" charset="0"/>
                <a:cs typeface="Georgia"/>
              </a:rPr>
              <a:t>Избавьтесь от рутины! Успевайте больше!</a:t>
            </a:r>
          </a:p>
        </p:txBody>
      </p:sp>
      <p:pic>
        <p:nvPicPr>
          <p:cNvPr id="1331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24000"/>
            <a:ext cx="72009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-44450" y="6654800"/>
            <a:ext cx="17367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kumimoji="0" lang="en-US" sz="900"/>
              <a:t>Copyright </a:t>
            </a:r>
            <a:r>
              <a:rPr kumimoji="0" lang="de-DE" sz="900"/>
              <a:t>©</a:t>
            </a:r>
            <a:r>
              <a:rPr kumimoji="0" lang="ru-RU" sz="900"/>
              <a:t> ООО «РТ-Софт»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8"/>
          <p:cNvSpPr txBox="1">
            <a:spLocks noChangeArrowheads="1"/>
          </p:cNvSpPr>
          <p:nvPr/>
        </p:nvSpPr>
        <p:spPr bwMode="auto">
          <a:xfrm>
            <a:off x="71438" y="4652963"/>
            <a:ext cx="68040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just"/>
            <a:r>
              <a:rPr kumimoji="0" lang="ru-RU" sz="2100">
                <a:latin typeface="Georgia" charset="0"/>
                <a:cs typeface="Georgia" charset="0"/>
              </a:rPr>
              <a:t>Встроенная система электронного документооборота (с контролем версий файлов и прав доступа к ним), с возможностью хранения и обмена данными между субъектами, задействованными в проведении закупок</a:t>
            </a:r>
          </a:p>
        </p:txBody>
      </p:sp>
      <p:pic>
        <p:nvPicPr>
          <p:cNvPr id="22530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412875"/>
            <a:ext cx="83947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Прямоугольник 9"/>
          <p:cNvSpPr>
            <a:spLocks noChangeArrowheads="1"/>
          </p:cNvSpPr>
          <p:nvPr/>
        </p:nvSpPr>
        <p:spPr bwMode="auto">
          <a:xfrm>
            <a:off x="0" y="44624"/>
            <a:ext cx="914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«</a:t>
            </a:r>
            <a:r>
              <a:rPr lang="ru-RU" sz="36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САП:Документ</a:t>
            </a: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» </a:t>
            </a:r>
            <a:endParaRPr lang="en-US" sz="3600" b="1" dirty="0">
              <a:ln>
                <a:solidFill>
                  <a:srgbClr val="FFFFFF"/>
                </a:solidFill>
              </a:ln>
              <a:solidFill>
                <a:srgbClr val="FF0000"/>
              </a:solidFill>
              <a:latin typeface="Georgia" charset="0"/>
              <a:cs typeface="Georgia" charset="0"/>
            </a:endParaRPr>
          </a:p>
          <a:p>
            <a:pPr algn="ctr">
              <a:defRPr/>
            </a:pPr>
            <a:r>
              <a:rPr lang="ru-RU" sz="34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библиотека электронных документов</a:t>
            </a:r>
          </a:p>
        </p:txBody>
      </p:sp>
      <p:pic>
        <p:nvPicPr>
          <p:cNvPr id="22532" name="Изображение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7" t="26028" b="6172"/>
          <a:stretch>
            <a:fillRect/>
          </a:stretch>
        </p:blipFill>
        <p:spPr bwMode="auto">
          <a:xfrm>
            <a:off x="6978650" y="4508500"/>
            <a:ext cx="19859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6"/>
          <p:cNvSpPr txBox="1">
            <a:spLocks noChangeArrowheads="1"/>
          </p:cNvSpPr>
          <p:nvPr/>
        </p:nvSpPr>
        <p:spPr bwMode="auto">
          <a:xfrm>
            <a:off x="179388" y="4797425"/>
            <a:ext cx="871378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just"/>
            <a:r>
              <a:rPr kumimoji="0" lang="ru-RU" sz="2000">
                <a:latin typeface="Georgia" charset="0"/>
                <a:cs typeface="Georgia" charset="0"/>
              </a:rPr>
              <a:t>актов, регламентов и т.д.) Заказчика, что значительно сокращает временн</a:t>
            </a:r>
            <a:r>
              <a:rPr kumimoji="0" lang="ru-RU" sz="2000" b="1">
                <a:latin typeface="Georgia" charset="0"/>
                <a:cs typeface="Georgia" charset="0"/>
              </a:rPr>
              <a:t>ы</a:t>
            </a:r>
            <a:r>
              <a:rPr kumimoji="0" lang="ru-RU" sz="2000">
                <a:latin typeface="Georgia" charset="0"/>
                <a:cs typeface="Georgia" charset="0"/>
              </a:rPr>
              <a:t>е издержки, трудозатраты и устраняет возможность ввода ошибочной информации. При необходимости позволяет быстро изменять основные (типовые) блоки информации.</a:t>
            </a:r>
          </a:p>
        </p:txBody>
      </p:sp>
      <p:sp>
        <p:nvSpPr>
          <p:cNvPr id="22531" name="Прямоугольник 8"/>
          <p:cNvSpPr>
            <a:spLocks noChangeArrowheads="1"/>
          </p:cNvSpPr>
          <p:nvPr/>
        </p:nvSpPr>
        <p:spPr bwMode="auto">
          <a:xfrm>
            <a:off x="0" y="44624"/>
            <a:ext cx="914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«</a:t>
            </a:r>
            <a:r>
              <a:rPr lang="ru-RU" sz="36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САП:Конструктор</a:t>
            </a: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»</a:t>
            </a:r>
            <a:endParaRPr lang="en-US" sz="3600" b="1" dirty="0">
              <a:ln>
                <a:solidFill>
                  <a:srgbClr val="FFFFFF"/>
                </a:solidFill>
              </a:ln>
              <a:solidFill>
                <a:srgbClr val="FF0000"/>
              </a:solidFill>
              <a:latin typeface="Georgia" charset="0"/>
              <a:cs typeface="Georgia" charset="0"/>
            </a:endParaRPr>
          </a:p>
          <a:p>
            <a:pPr algn="ctr">
              <a:defRPr/>
            </a:pPr>
            <a:r>
              <a:rPr lang="ru-RU" sz="34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модуль конструирования документов</a:t>
            </a:r>
          </a:p>
        </p:txBody>
      </p:sp>
      <p:pic>
        <p:nvPicPr>
          <p:cNvPr id="23555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7175"/>
            <a:ext cx="5329238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6"/>
          <p:cNvSpPr txBox="1">
            <a:spLocks noChangeArrowheads="1"/>
          </p:cNvSpPr>
          <p:nvPr/>
        </p:nvSpPr>
        <p:spPr bwMode="auto">
          <a:xfrm>
            <a:off x="5724525" y="1412875"/>
            <a:ext cx="316865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just"/>
            <a:r>
              <a:rPr kumimoji="0" lang="ru-RU" sz="2000">
                <a:latin typeface="Georgia" charset="0"/>
                <a:cs typeface="Georgia" charset="0"/>
              </a:rPr>
              <a:t>Уникальный модуль, который позволяет формировать </a:t>
            </a:r>
            <a:r>
              <a:rPr kumimoji="0" lang="ru-RU" sz="2000" b="1">
                <a:latin typeface="Georgia" charset="0"/>
                <a:cs typeface="Georgia" charset="0"/>
              </a:rPr>
              <a:t>весь перечень документов </a:t>
            </a:r>
            <a:r>
              <a:rPr kumimoji="0" lang="ru-RU" sz="2000">
                <a:latin typeface="Georgia" charset="0"/>
                <a:cs typeface="Georgia" charset="0"/>
              </a:rPr>
              <a:t>(закупочная документация; проект договора; техническое задание и пр.), с учетом заданных настроек и параметров (нормативно-правовых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12"/>
          <a:stretch>
            <a:fillRect/>
          </a:stretch>
        </p:blipFill>
        <p:spPr bwMode="auto">
          <a:xfrm>
            <a:off x="179388" y="3259138"/>
            <a:ext cx="879157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9"/>
          <p:cNvSpPr txBox="1">
            <a:spLocks noChangeArrowheads="1"/>
          </p:cNvSpPr>
          <p:nvPr/>
        </p:nvSpPr>
        <p:spPr bwMode="auto">
          <a:xfrm>
            <a:off x="250825" y="1412875"/>
            <a:ext cx="87137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just"/>
            <a:r>
              <a:rPr kumimoji="0" lang="ru-RU" sz="2200">
                <a:latin typeface="Georgia" charset="0"/>
                <a:cs typeface="Georgia" charset="0"/>
              </a:rPr>
              <a:t>Сотрудник Заказчика формирует </a:t>
            </a:r>
            <a:r>
              <a:rPr kumimoji="0" lang="ru-RU" sz="2200" b="1" i="1">
                <a:latin typeface="Georgia" charset="0"/>
                <a:cs typeface="Georgia" charset="0"/>
              </a:rPr>
              <a:t>экспертное заключение</a:t>
            </a:r>
            <a:r>
              <a:rPr kumimoji="0" lang="ru-RU" sz="2200" i="1">
                <a:latin typeface="Georgia" charset="0"/>
                <a:cs typeface="Georgia" charset="0"/>
              </a:rPr>
              <a:t> </a:t>
            </a:r>
            <a:r>
              <a:rPr kumimoji="0" lang="ru-RU" sz="2200">
                <a:latin typeface="Georgia" charset="0"/>
                <a:cs typeface="Georgia" charset="0"/>
              </a:rPr>
              <a:t>в соответствии с закупочной документацией (и другими документами). О статусе и готовности экспертизы руководитель, секретарь закупочной комиссии (контрактный управляющий)</a:t>
            </a:r>
            <a:r>
              <a:rPr kumimoji="0" lang="en-US" sz="2200">
                <a:latin typeface="Georgia" charset="0"/>
                <a:cs typeface="Georgia" charset="0"/>
              </a:rPr>
              <a:t> </a:t>
            </a:r>
            <a:r>
              <a:rPr kumimoji="0" lang="ru-RU" sz="2200">
                <a:latin typeface="Georgia" charset="0"/>
                <a:cs typeface="Georgia" charset="0"/>
              </a:rPr>
              <a:t>могут узнать в любой момент времени.</a:t>
            </a:r>
          </a:p>
        </p:txBody>
      </p:sp>
      <p:sp>
        <p:nvSpPr>
          <p:cNvPr id="23555" name="Прямоугольник 8"/>
          <p:cNvSpPr>
            <a:spLocks noChangeArrowheads="1"/>
          </p:cNvSpPr>
          <p:nvPr/>
        </p:nvSpPr>
        <p:spPr bwMode="auto">
          <a:xfrm>
            <a:off x="0" y="44624"/>
            <a:ext cx="914400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«</a:t>
            </a:r>
            <a:r>
              <a:rPr lang="ru-RU" sz="36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САП:Экспертиза</a:t>
            </a: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»</a:t>
            </a:r>
          </a:p>
          <a:p>
            <a:pPr algn="ctr">
              <a:defRPr/>
            </a:pPr>
            <a:r>
              <a:rPr lang="ru-RU" sz="35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Что? Где? Почем?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8"/>
          <p:cNvSpPr txBox="1">
            <a:spLocks noChangeArrowheads="1"/>
          </p:cNvSpPr>
          <p:nvPr/>
        </p:nvSpPr>
        <p:spPr bwMode="auto">
          <a:xfrm>
            <a:off x="179388" y="1268413"/>
            <a:ext cx="87852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just"/>
            <a:r>
              <a:rPr kumimoji="0" lang="ru-RU" sz="2200">
                <a:latin typeface="Georgia" charset="0"/>
                <a:cs typeface="Georgia" charset="0"/>
              </a:rPr>
              <a:t>Сокращает время проведения экспертизы заявок Участников процедур закупок. Содержание и формат (</a:t>
            </a:r>
            <a:r>
              <a:rPr kumimoji="0" lang="en-US" sz="2200">
                <a:latin typeface="Georgia" charset="0"/>
                <a:cs typeface="Georgia" charset="0"/>
              </a:rPr>
              <a:t>doc, pdf, xls</a:t>
            </a:r>
            <a:r>
              <a:rPr kumimoji="0" lang="ru-RU" sz="2200">
                <a:latin typeface="Georgia" charset="0"/>
                <a:cs typeface="Georgia" charset="0"/>
              </a:rPr>
              <a:t>, </a:t>
            </a:r>
            <a:r>
              <a:rPr kumimoji="0" lang="en-US" sz="2200">
                <a:latin typeface="Georgia" charset="0"/>
                <a:cs typeface="Georgia" charset="0"/>
              </a:rPr>
              <a:t>rtf</a:t>
            </a:r>
            <a:r>
              <a:rPr kumimoji="0" lang="ru-RU" sz="2200">
                <a:latin typeface="Georgia" charset="0"/>
                <a:cs typeface="Georgia" charset="0"/>
              </a:rPr>
              <a:t>) документа настраивается в зависимости от закупочной документации и требования Заказчика.</a:t>
            </a:r>
          </a:p>
        </p:txBody>
      </p:sp>
      <p:pic>
        <p:nvPicPr>
          <p:cNvPr id="2560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" b="13863"/>
          <a:stretch>
            <a:fillRect/>
          </a:stretch>
        </p:blipFill>
        <p:spPr bwMode="auto">
          <a:xfrm>
            <a:off x="179388" y="2708275"/>
            <a:ext cx="8820150" cy="3640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Прямоугольник 7"/>
          <p:cNvSpPr>
            <a:spLocks noChangeArrowheads="1"/>
          </p:cNvSpPr>
          <p:nvPr/>
        </p:nvSpPr>
        <p:spPr bwMode="auto">
          <a:xfrm>
            <a:off x="0" y="11588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«</a:t>
            </a:r>
            <a:r>
              <a:rPr lang="ru-RU" sz="36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САП:Закупки</a:t>
            </a: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»</a:t>
            </a:r>
            <a:endParaRPr lang="en-US" sz="3600" b="1" dirty="0">
              <a:ln>
                <a:solidFill>
                  <a:srgbClr val="FFFFFF"/>
                </a:solidFill>
              </a:ln>
              <a:solidFill>
                <a:srgbClr val="FF0000"/>
              </a:solidFill>
              <a:latin typeface="Georgia" charset="0"/>
              <a:cs typeface="Georgia" charset="0"/>
            </a:endParaRPr>
          </a:p>
          <a:p>
            <a:pPr algn="ctr">
              <a:defRPr/>
            </a:pPr>
            <a:r>
              <a:rPr lang="ru-RU" sz="28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генерация сводного экспертного заключения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8"/>
          <p:cNvSpPr txBox="1">
            <a:spLocks noChangeArrowheads="1"/>
          </p:cNvSpPr>
          <p:nvPr/>
        </p:nvSpPr>
        <p:spPr bwMode="auto">
          <a:xfrm>
            <a:off x="179388" y="4365625"/>
            <a:ext cx="8764587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just"/>
            <a:r>
              <a:rPr kumimoji="0" lang="ru-RU" sz="2200">
                <a:latin typeface="Georgia" charset="0"/>
                <a:cs typeface="Georgia" charset="0"/>
              </a:rPr>
              <a:t>Графическая иллюстрация хронологии, т.е. «линия жизни» каждой закупки, на которой фиксируются и отображаются все макро- и микро- события, происходящие в процессе «жизненного» цикла закупки, с возможностью последующей генерации отчета по заданным параметрам. На диаграммы выводится информация о состоянии любого процесса.</a:t>
            </a:r>
          </a:p>
        </p:txBody>
      </p:sp>
      <p:pic>
        <p:nvPicPr>
          <p:cNvPr id="26626" name="Изображение 10" descr="Macintosh HD:Users:jobs2:Desktop:Снимок экрана 2014-09-09 в 9.33.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41438"/>
            <a:ext cx="86931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Прямоугольник 9"/>
          <p:cNvSpPr>
            <a:spLocks noChangeArrowheads="1"/>
          </p:cNvSpPr>
          <p:nvPr/>
        </p:nvSpPr>
        <p:spPr bwMode="auto">
          <a:xfrm>
            <a:off x="0" y="115888"/>
            <a:ext cx="9144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«</a:t>
            </a:r>
            <a:r>
              <a:rPr lang="ru-RU" sz="36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САП:Таймлайн</a:t>
            </a: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»</a:t>
            </a:r>
            <a:endParaRPr lang="en-US" sz="3600" b="1" dirty="0">
              <a:ln>
                <a:solidFill>
                  <a:srgbClr val="FFFFFF"/>
                </a:solidFill>
              </a:ln>
              <a:solidFill>
                <a:srgbClr val="FF0000"/>
              </a:solidFill>
              <a:latin typeface="Georgia" charset="0"/>
              <a:cs typeface="Georgia" charset="0"/>
            </a:endParaRPr>
          </a:p>
          <a:p>
            <a:pPr algn="ctr">
              <a:defRPr/>
            </a:pPr>
            <a:r>
              <a:rPr lang="ru-RU" sz="27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закупка </a:t>
            </a:r>
            <a:r>
              <a:rPr lang="en-US" sz="27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—</a:t>
            </a:r>
            <a:r>
              <a:rPr lang="ru-RU" sz="27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 это процесс, растянутый во времени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773238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8"/>
          <p:cNvSpPr txBox="1">
            <a:spLocks noChangeArrowheads="1"/>
          </p:cNvSpPr>
          <p:nvPr/>
        </p:nvSpPr>
        <p:spPr bwMode="auto">
          <a:xfrm>
            <a:off x="3708400" y="1636713"/>
            <a:ext cx="51419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just"/>
            <a:r>
              <a:rPr kumimoji="0" lang="ru-RU" sz="2200">
                <a:latin typeface="Georgia" charset="0"/>
                <a:cs typeface="Georgia" charset="0"/>
              </a:rPr>
              <a:t>Система поддерживает работу с ООС (ЕИС) РФ </a:t>
            </a:r>
            <a:r>
              <a:rPr kumimoji="0" lang="en-US" sz="2200">
                <a:latin typeface="Georgia" charset="0"/>
                <a:cs typeface="Georgia" charset="0"/>
              </a:rPr>
              <a:t>—</a:t>
            </a:r>
            <a:r>
              <a:rPr kumimoji="0" lang="ru-RU" sz="2200">
                <a:latin typeface="Georgia" charset="0"/>
                <a:cs typeface="Georgia" charset="0"/>
              </a:rPr>
              <a:t> </a:t>
            </a:r>
            <a:r>
              <a:rPr kumimoji="0" lang="en-US" sz="2200">
                <a:latin typeface="Georgia" charset="0"/>
                <a:cs typeface="Georgia" charset="0"/>
              </a:rPr>
              <a:t>zakupki.gov.ru, </a:t>
            </a:r>
            <a:r>
              <a:rPr kumimoji="0" lang="ru-RU" sz="2200">
                <a:latin typeface="Georgia" charset="0"/>
                <a:cs typeface="Georgia" charset="0"/>
              </a:rPr>
              <a:t>а также с ведущими электронными торговыми площадками.</a:t>
            </a:r>
          </a:p>
          <a:p>
            <a:pPr algn="just"/>
            <a:r>
              <a:rPr kumimoji="0" lang="ru-RU" sz="2200">
                <a:latin typeface="Georgia" charset="0"/>
                <a:cs typeface="Georgia" charset="0"/>
              </a:rPr>
              <a:t>Позволяет автоматически размещать документацию о закупке и все сопутствующие документы. Полная поддержка ЭП (Крипто-ПРО).</a:t>
            </a:r>
          </a:p>
        </p:txBody>
      </p:sp>
      <p:pic>
        <p:nvPicPr>
          <p:cNvPr id="27651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4684713"/>
            <a:ext cx="620871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Изображение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81463"/>
            <a:ext cx="304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Прямоугольник 10"/>
          <p:cNvSpPr>
            <a:spLocks noChangeArrowheads="1"/>
          </p:cNvSpPr>
          <p:nvPr/>
        </p:nvSpPr>
        <p:spPr bwMode="auto">
          <a:xfrm>
            <a:off x="0" y="44624"/>
            <a:ext cx="914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«</a:t>
            </a:r>
            <a:r>
              <a:rPr lang="ru-RU" sz="36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САП:Интеграция</a:t>
            </a: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»</a:t>
            </a:r>
          </a:p>
          <a:p>
            <a:pPr algn="ctr">
              <a:defRPr/>
            </a:pPr>
            <a:r>
              <a:rPr lang="ru-RU" sz="34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Мир! Дружба! Интеграция!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8"/>
          <p:cNvSpPr txBox="1">
            <a:spLocks noChangeArrowheads="1"/>
          </p:cNvSpPr>
          <p:nvPr/>
        </p:nvSpPr>
        <p:spPr bwMode="auto">
          <a:xfrm>
            <a:off x="3544888" y="1700213"/>
            <a:ext cx="534828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just"/>
            <a:r>
              <a:rPr kumimoji="0" lang="ru-RU" sz="2300">
                <a:latin typeface="Georgia" charset="0"/>
                <a:cs typeface="Georgia" charset="0"/>
              </a:rPr>
              <a:t>позволяет произвести интеграцию с существующими информационными системами заказчика (</a:t>
            </a:r>
            <a:r>
              <a:rPr kumimoji="0" lang="en-US" sz="2300">
                <a:latin typeface="Georgia" charset="0"/>
                <a:cs typeface="Georgia" charset="0"/>
              </a:rPr>
              <a:t>SAP, 1C</a:t>
            </a:r>
            <a:r>
              <a:rPr kumimoji="0" lang="ru-RU" sz="2300">
                <a:latin typeface="Georgia" charset="0"/>
                <a:cs typeface="Georgia" charset="0"/>
              </a:rPr>
              <a:t> и др.) без необходимости переработки или изменения уже работающих систем</a:t>
            </a:r>
          </a:p>
        </p:txBody>
      </p:sp>
      <p:pic>
        <p:nvPicPr>
          <p:cNvPr id="28674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2"/>
          <a:stretch>
            <a:fillRect/>
          </a:stretch>
        </p:blipFill>
        <p:spPr bwMode="auto">
          <a:xfrm>
            <a:off x="34925" y="1773238"/>
            <a:ext cx="32639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Изображение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5"/>
          <a:stretch>
            <a:fillRect/>
          </a:stretch>
        </p:blipFill>
        <p:spPr bwMode="auto">
          <a:xfrm>
            <a:off x="341313" y="3373438"/>
            <a:ext cx="3209925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Изображение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4044950"/>
            <a:ext cx="212883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Изображение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90950"/>
            <a:ext cx="25273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Прямоугольник 12"/>
          <p:cNvSpPr>
            <a:spLocks noChangeArrowheads="1"/>
          </p:cNvSpPr>
          <p:nvPr/>
        </p:nvSpPr>
        <p:spPr bwMode="auto">
          <a:xfrm>
            <a:off x="0" y="44624"/>
            <a:ext cx="914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«</a:t>
            </a:r>
            <a:r>
              <a:rPr lang="ru-RU" sz="36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САП:Интеграция</a:t>
            </a: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»</a:t>
            </a:r>
          </a:p>
          <a:p>
            <a:pPr algn="ctr">
              <a:defRPr/>
            </a:pPr>
            <a:r>
              <a:rPr lang="ru-RU" sz="34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когда мы едины, мы </a:t>
            </a:r>
            <a:r>
              <a:rPr lang="en-US" sz="34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—</a:t>
            </a:r>
            <a:r>
              <a:rPr lang="ru-RU" sz="34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 непобедимы!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3"/>
          <p:cNvSpPr txBox="1">
            <a:spLocks noChangeArrowheads="1"/>
          </p:cNvSpPr>
          <p:nvPr/>
        </p:nvSpPr>
        <p:spPr bwMode="auto">
          <a:xfrm>
            <a:off x="974725" y="757238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kumimoji="0" lang="ru-RU" sz="1800">
              <a:latin typeface="Calibri" charset="0"/>
            </a:endParaRPr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395288" y="3500438"/>
            <a:ext cx="83534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latin typeface="Georgia" charset="0"/>
                <a:cs typeface="Georgia" charset="0"/>
              </a:rPr>
              <a:t>ООО «РусТендер-Софт»</a:t>
            </a:r>
          </a:p>
          <a:p>
            <a:r>
              <a:rPr lang="ru-RU" sz="2000">
                <a:latin typeface="Georgia" charset="0"/>
                <a:cs typeface="Georgia" charset="0"/>
              </a:rPr>
              <a:t>117393, Москва, ул. Архитектора Власова, д.49</a:t>
            </a:r>
          </a:p>
          <a:p>
            <a:r>
              <a:rPr lang="ru-RU" sz="2000">
                <a:latin typeface="Georgia" charset="0"/>
                <a:cs typeface="Georgia" charset="0"/>
              </a:rPr>
              <a:t>тел.: +7(985)994-24-23, +7</a:t>
            </a:r>
            <a:r>
              <a:rPr lang="is-IS" sz="2000">
                <a:latin typeface="Georgia" charset="0"/>
                <a:cs typeface="Georgia" charset="0"/>
              </a:rPr>
              <a:t>(926)065</a:t>
            </a:r>
            <a:r>
              <a:rPr lang="ru-RU" sz="2000">
                <a:latin typeface="Georgia" charset="0"/>
                <a:cs typeface="Georgia" charset="0"/>
              </a:rPr>
              <a:t>-</a:t>
            </a:r>
            <a:r>
              <a:rPr lang="is-IS" sz="2000">
                <a:latin typeface="Georgia" charset="0"/>
                <a:cs typeface="Georgia" charset="0"/>
              </a:rPr>
              <a:t>85</a:t>
            </a:r>
            <a:r>
              <a:rPr lang="ru-RU" sz="2000">
                <a:latin typeface="Georgia" charset="0"/>
                <a:cs typeface="Georgia" charset="0"/>
              </a:rPr>
              <a:t>-</a:t>
            </a:r>
            <a:r>
              <a:rPr lang="is-IS" sz="2000">
                <a:latin typeface="Georgia" charset="0"/>
                <a:cs typeface="Georgia" charset="0"/>
              </a:rPr>
              <a:t>82</a:t>
            </a:r>
            <a:endParaRPr lang="ru-RU" sz="2000">
              <a:latin typeface="Georgia" charset="0"/>
              <a:cs typeface="Georgia" charset="0"/>
            </a:endParaRPr>
          </a:p>
          <a:p>
            <a:r>
              <a:rPr lang="ru-RU" sz="2000">
                <a:latin typeface="Georgia" charset="0"/>
                <a:cs typeface="Georgia" charset="0"/>
              </a:rPr>
              <a:t>сайт: </a:t>
            </a:r>
            <a:r>
              <a:rPr lang="en-US" sz="2000">
                <a:latin typeface="Georgia" charset="0"/>
                <a:cs typeface="Georgia" charset="0"/>
                <a:hlinkClick r:id="rId2"/>
              </a:rPr>
              <a:t>http://rts.rostender.ru</a:t>
            </a:r>
            <a:r>
              <a:rPr lang="en-US" sz="2000">
                <a:latin typeface="Georgia" charset="0"/>
                <a:cs typeface="Georgia" charset="0"/>
              </a:rPr>
              <a:t> </a:t>
            </a:r>
            <a:endParaRPr lang="ru-RU" sz="2000">
              <a:latin typeface="Georgia" charset="0"/>
              <a:cs typeface="Georgia" charset="0"/>
            </a:endParaRPr>
          </a:p>
          <a:p>
            <a:r>
              <a:rPr lang="ru-RU" sz="2000">
                <a:latin typeface="Georgia" charset="0"/>
                <a:cs typeface="Georgia" charset="0"/>
              </a:rPr>
              <a:t>е</a:t>
            </a:r>
            <a:r>
              <a:rPr lang="en-US" sz="2000">
                <a:latin typeface="Georgia" charset="0"/>
                <a:cs typeface="Georgia" charset="0"/>
              </a:rPr>
              <a:t>-mail</a:t>
            </a:r>
            <a:r>
              <a:rPr lang="ru-RU" sz="2000">
                <a:latin typeface="Georgia" charset="0"/>
                <a:cs typeface="Georgia" charset="0"/>
              </a:rPr>
              <a:t>: </a:t>
            </a:r>
            <a:r>
              <a:rPr lang="en-US" sz="2000">
                <a:latin typeface="Georgia" charset="0"/>
                <a:cs typeface="Georgia" charset="0"/>
                <a:hlinkClick r:id="rId3"/>
              </a:rPr>
              <a:t>rustendersoft@gmail.com</a:t>
            </a:r>
            <a:endParaRPr lang="ru-RU" sz="2000">
              <a:latin typeface="Georgia" charset="0"/>
              <a:cs typeface="Georgia" charset="0"/>
            </a:endParaRPr>
          </a:p>
        </p:txBody>
      </p:sp>
      <p:grpSp>
        <p:nvGrpSpPr>
          <p:cNvPr id="29699" name="Группа 6"/>
          <p:cNvGrpSpPr>
            <a:grpSpLocks/>
          </p:cNvGrpSpPr>
          <p:nvPr/>
        </p:nvGrpSpPr>
        <p:grpSpPr bwMode="auto">
          <a:xfrm>
            <a:off x="250825" y="620713"/>
            <a:ext cx="8497888" cy="2354262"/>
            <a:chOff x="251520" y="620155"/>
            <a:chExt cx="8496943" cy="2355285"/>
          </a:xfrm>
        </p:grpSpPr>
        <p:sp>
          <p:nvSpPr>
            <p:cNvPr id="29701" name="Прямоугольник 5"/>
            <p:cNvSpPr>
              <a:spLocks noChangeArrowheads="1"/>
            </p:cNvSpPr>
            <p:nvPr/>
          </p:nvSpPr>
          <p:spPr bwMode="auto">
            <a:xfrm>
              <a:off x="4428214" y="620155"/>
              <a:ext cx="4320249" cy="2355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100" b="1">
                  <a:latin typeface="Georgia" charset="0"/>
                  <a:cs typeface="Georgia" charset="0"/>
                </a:rPr>
                <a:t>Нельзя автоматизировать процесс, не зная его изнутри. </a:t>
              </a:r>
            </a:p>
            <a:p>
              <a:pPr algn="ctr"/>
              <a:r>
                <a:rPr lang="ru-RU" sz="2100" b="1">
                  <a:latin typeface="Georgia" charset="0"/>
                  <a:cs typeface="Georgia" charset="0"/>
                </a:rPr>
                <a:t>Наша система создана при непосредственном участии (гос)закупщиков с опытом работы более 15 лет.</a:t>
              </a:r>
            </a:p>
          </p:txBody>
        </p:sp>
        <p:pic>
          <p:nvPicPr>
            <p:cNvPr id="2970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908720"/>
              <a:ext cx="3801633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0" name="Прямоугольник 2"/>
          <p:cNvSpPr>
            <a:spLocks noChangeArrowheads="1"/>
          </p:cNvSpPr>
          <p:nvPr/>
        </p:nvSpPr>
        <p:spPr bwMode="auto">
          <a:xfrm>
            <a:off x="3995738" y="5129213"/>
            <a:ext cx="4968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latin typeface="Georgia" charset="0"/>
                <a:cs typeface="Georgia" charset="0"/>
              </a:rPr>
              <a:t>демоверсия системы </a:t>
            </a:r>
            <a:r>
              <a:rPr lang="ru-RU" sz="2000" b="1">
                <a:latin typeface="Georgia" charset="0"/>
                <a:cs typeface="Georgia" charset="0"/>
              </a:rPr>
              <a:t>«САП:Закупки»</a:t>
            </a:r>
            <a:r>
              <a:rPr lang="ru-RU" sz="2000">
                <a:latin typeface="Georgia" charset="0"/>
                <a:cs typeface="Georgia" charset="0"/>
              </a:rPr>
              <a:t>: </a:t>
            </a:r>
          </a:p>
          <a:p>
            <a:r>
              <a:rPr lang="en-US" sz="2000">
                <a:latin typeface="Georgia" charset="0"/>
                <a:cs typeface="Georgia" charset="0"/>
                <a:hlinkClick r:id="rId5"/>
              </a:rPr>
              <a:t>http://demo.rostender.ru</a:t>
            </a:r>
            <a:endParaRPr lang="ru-RU" sz="2000">
              <a:latin typeface="Georgia" charset="0"/>
              <a:cs typeface="Georgia" charset="0"/>
            </a:endParaRPr>
          </a:p>
          <a:p>
            <a:r>
              <a:rPr lang="ru-RU" sz="2000">
                <a:latin typeface="Georgia" charset="0"/>
                <a:cs typeface="Georgia" charset="0"/>
              </a:rPr>
              <a:t>Логин — </a:t>
            </a:r>
            <a:r>
              <a:rPr lang="en-US" sz="2000" b="1">
                <a:latin typeface="Georgia" charset="0"/>
                <a:cs typeface="Georgia" charset="0"/>
              </a:rPr>
              <a:t>demo</a:t>
            </a:r>
            <a:endParaRPr lang="ru-RU" sz="2000" b="1">
              <a:latin typeface="Georgia" charset="0"/>
              <a:cs typeface="Georgia" charset="0"/>
            </a:endParaRPr>
          </a:p>
          <a:p>
            <a:r>
              <a:rPr lang="ru-RU" sz="2000">
                <a:latin typeface="Georgia" charset="0"/>
                <a:cs typeface="Georgia" charset="0"/>
              </a:rPr>
              <a:t>Пароль — </a:t>
            </a:r>
            <a:r>
              <a:rPr lang="en-US" sz="2000" b="1">
                <a:latin typeface="Georgia" charset="0"/>
                <a:cs typeface="Georgia" charset="0"/>
              </a:rPr>
              <a:t>demo</a:t>
            </a:r>
            <a:endParaRPr lang="ru-RU" sz="2000" b="1">
              <a:latin typeface="Georgia" charset="0"/>
              <a:cs typeface="Georgia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9"/>
          <p:cNvSpPr txBox="1">
            <a:spLocks noChangeArrowheads="1"/>
          </p:cNvSpPr>
          <p:nvPr/>
        </p:nvSpPr>
        <p:spPr bwMode="auto">
          <a:xfrm>
            <a:off x="323850" y="1412875"/>
            <a:ext cx="8569325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just">
              <a:buFont typeface="Arial" charset="0"/>
              <a:buChar char="•"/>
            </a:pPr>
            <a:r>
              <a:rPr kumimoji="0" lang="ru-RU" sz="3300">
                <a:latin typeface="Georgia" charset="0"/>
                <a:cs typeface="Georgia" charset="0"/>
              </a:rPr>
              <a:t>Предназначена для широкого круга заказчиков, с возможностью адаптации под любые НПА (223-ФЗ</a:t>
            </a:r>
            <a:r>
              <a:rPr kumimoji="0" lang="en-US" sz="3300">
                <a:latin typeface="Georgia" charset="0"/>
                <a:cs typeface="Georgia" charset="0"/>
              </a:rPr>
              <a:t>, 44-</a:t>
            </a:r>
            <a:r>
              <a:rPr kumimoji="0" lang="ru-RU" sz="3300">
                <a:latin typeface="Georgia" charset="0"/>
                <a:cs typeface="Georgia" charset="0"/>
              </a:rPr>
              <a:t>ФЗ и др.), регламентирующие сферу закупок в РФ.</a:t>
            </a:r>
          </a:p>
          <a:p>
            <a:pPr algn="just">
              <a:buFont typeface="Arial" charset="0"/>
              <a:buChar char="•"/>
            </a:pPr>
            <a:r>
              <a:rPr kumimoji="0" lang="ru-RU" sz="3300">
                <a:latin typeface="Georgia" charset="0"/>
                <a:cs typeface="Georgia" charset="0"/>
              </a:rPr>
              <a:t>Направлена на оптимизацию процесса закупок товаров, работ и услуг. </a:t>
            </a:r>
          </a:p>
          <a:p>
            <a:pPr algn="just">
              <a:buFont typeface="Arial" charset="0"/>
              <a:buChar char="•"/>
            </a:pPr>
            <a:r>
              <a:rPr kumimoji="0" lang="ru-RU" sz="3300">
                <a:latin typeface="Georgia" charset="0"/>
                <a:cs typeface="Georgia" charset="0"/>
              </a:rPr>
              <a:t>Разработана для контроля за событиями всего «жизненного» цикла каждой закупки в режиме </a:t>
            </a:r>
            <a:r>
              <a:rPr kumimoji="0" lang="en-US" sz="3300">
                <a:latin typeface="Georgia" charset="0"/>
                <a:cs typeface="Georgia" charset="0"/>
              </a:rPr>
              <a:t>on-line</a:t>
            </a:r>
            <a:r>
              <a:rPr kumimoji="0" lang="ru-RU" sz="3300">
                <a:latin typeface="Georgia" charset="0"/>
                <a:cs typeface="Georgia" charset="0"/>
              </a:rPr>
              <a:t>.</a:t>
            </a:r>
          </a:p>
        </p:txBody>
      </p:sp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0" y="-2738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/>
                <a:cs typeface="Georgia"/>
              </a:rPr>
              <a:t>система автоматизации </a:t>
            </a:r>
            <a:b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/>
                <a:cs typeface="Georgia"/>
              </a:rPr>
            </a:b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/>
                <a:cs typeface="Georgia"/>
              </a:rPr>
              <a:t>закупочной деятельности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179388" y="1343025"/>
            <a:ext cx="86741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buFont typeface="Calibri" charset="0"/>
              <a:buAutoNum type="arabicPeriod"/>
            </a:pPr>
            <a:r>
              <a:rPr lang="ru-RU" sz="2600">
                <a:latin typeface="Georgia" charset="0"/>
                <a:cs typeface="Georgia" charset="0"/>
              </a:rPr>
              <a:t>Плановая работа, а не постоянный «аврал»;</a:t>
            </a:r>
          </a:p>
          <a:p>
            <a:pPr marL="457200" indent="-457200" algn="just">
              <a:buFont typeface="Calibri" charset="0"/>
              <a:buAutoNum type="arabicPeriod"/>
            </a:pPr>
            <a:r>
              <a:rPr lang="ru-RU" sz="2600">
                <a:latin typeface="Georgia" charset="0"/>
                <a:cs typeface="Georgia" charset="0"/>
              </a:rPr>
              <a:t>Удаленный доступ к управлению процессами закупочной деятельности;</a:t>
            </a:r>
          </a:p>
          <a:p>
            <a:pPr marL="457200" indent="-457200" algn="just">
              <a:buFont typeface="Calibri" charset="0"/>
              <a:buAutoNum type="arabicPeriod"/>
            </a:pPr>
            <a:r>
              <a:rPr lang="ru-RU" sz="2600">
                <a:latin typeface="Georgia" charset="0"/>
                <a:cs typeface="Georgia" charset="0"/>
              </a:rPr>
              <a:t>Сокращение временн</a:t>
            </a:r>
            <a:r>
              <a:rPr lang="ru-RU" sz="2600" b="1">
                <a:latin typeface="Georgia" charset="0"/>
                <a:cs typeface="Georgia" charset="0"/>
              </a:rPr>
              <a:t>ы</a:t>
            </a:r>
            <a:r>
              <a:rPr lang="ru-RU" sz="2600">
                <a:latin typeface="Georgia" charset="0"/>
                <a:cs typeface="Georgia" charset="0"/>
              </a:rPr>
              <a:t>х издержек, трудозатрат и устранение возможности ввода ошибочной информации (человеческий фактор);</a:t>
            </a:r>
          </a:p>
          <a:p>
            <a:pPr marL="457200" indent="-457200" algn="just">
              <a:buFont typeface="Calibri" charset="0"/>
              <a:buAutoNum type="arabicPeriod"/>
            </a:pPr>
            <a:r>
              <a:rPr lang="en-US" sz="2600">
                <a:latin typeface="Georgia" charset="0"/>
                <a:cs typeface="Georgia" charset="0"/>
              </a:rPr>
              <a:t>On-line </a:t>
            </a:r>
            <a:r>
              <a:rPr lang="ru-RU" sz="2600">
                <a:latin typeface="Georgia" charset="0"/>
                <a:cs typeface="Georgia" charset="0"/>
              </a:rPr>
              <a:t>статистика и отчетность по всем проводимым закупкам товаров, работ и услуг;</a:t>
            </a:r>
          </a:p>
          <a:p>
            <a:pPr marL="457200" indent="-457200" algn="just">
              <a:buFont typeface="Calibri" charset="0"/>
              <a:buAutoNum type="arabicPeriod"/>
            </a:pPr>
            <a:r>
              <a:rPr lang="ru-RU" sz="2600">
                <a:latin typeface="Georgia" charset="0"/>
                <a:cs typeface="Georgia" charset="0"/>
              </a:rPr>
              <a:t>Хранилище документов по проводимым закупкам, с контролем доступа и версий документов;</a:t>
            </a:r>
          </a:p>
          <a:p>
            <a:pPr marL="457200" indent="-457200" algn="just">
              <a:buFont typeface="Calibri" charset="0"/>
              <a:buAutoNum type="arabicPeriod"/>
            </a:pPr>
            <a:r>
              <a:rPr lang="ru-RU" sz="2600">
                <a:latin typeface="Georgia" charset="0"/>
                <a:cs typeface="Georgia" charset="0"/>
              </a:rPr>
              <a:t>Контроль за деятельностью сотрудников (когда, кто и что делает в системе).</a:t>
            </a:r>
            <a:endParaRPr lang="en-US" sz="2600">
              <a:latin typeface="Georgia" charset="0"/>
              <a:cs typeface="Georgia" charset="0"/>
            </a:endParaRPr>
          </a:p>
        </p:txBody>
      </p:sp>
      <p:sp>
        <p:nvSpPr>
          <p:cNvPr id="15362" name="Прямоугольник 8"/>
          <p:cNvSpPr>
            <a:spLocks noChangeArrowheads="1"/>
          </p:cNvSpPr>
          <p:nvPr/>
        </p:nvSpPr>
        <p:spPr bwMode="auto">
          <a:xfrm>
            <a:off x="0" y="261938"/>
            <a:ext cx="9144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9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преимущества для руководителя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есятиугольник 9"/>
          <p:cNvSpPr/>
          <p:nvPr/>
        </p:nvSpPr>
        <p:spPr bwMode="auto">
          <a:xfrm>
            <a:off x="17463" y="1341438"/>
            <a:ext cx="9145587" cy="5040312"/>
          </a:xfrm>
          <a:prstGeom prst="decagon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1619250" y="1700213"/>
            <a:ext cx="5832475" cy="360045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483" name="Прямоугольник 9"/>
          <p:cNvSpPr>
            <a:spLocks noChangeArrowheads="1"/>
          </p:cNvSpPr>
          <p:nvPr/>
        </p:nvSpPr>
        <p:spPr bwMode="auto">
          <a:xfrm>
            <a:off x="0" y="4462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функционал системы «САП:*» </a:t>
            </a:r>
            <a:endParaRPr lang="en-US" sz="3600" b="1" dirty="0">
              <a:ln>
                <a:solidFill>
                  <a:srgbClr val="FFFFFF"/>
                </a:solidFill>
              </a:ln>
              <a:solidFill>
                <a:srgbClr val="FF0000"/>
              </a:solidFill>
              <a:latin typeface="Georgia" charset="0"/>
              <a:cs typeface="Georgia" charset="0"/>
            </a:endParaRPr>
          </a:p>
          <a:p>
            <a:pPr algn="ctr">
              <a:defRPr/>
            </a:pP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схема процесса закупки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298222"/>
          <a:ext cx="9144000" cy="529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987675" y="2060575"/>
            <a:ext cx="3019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kumimoji="0" lang="ru-RU" sz="1600" b="1">
                <a:solidFill>
                  <a:srgbClr val="FF0000"/>
                </a:solidFill>
                <a:latin typeface="Georgia" charset="0"/>
                <a:cs typeface="Georgia" charset="0"/>
              </a:rPr>
              <a:t>ПРОВЕДЕНИЕ ЗАКУПКИ </a:t>
            </a:r>
            <a:endParaRPr kumimoji="0" lang="en-US" sz="1600" b="1">
              <a:solidFill>
                <a:srgbClr val="FF0000"/>
              </a:solidFill>
              <a:latin typeface="Georgia" charset="0"/>
              <a:cs typeface="Georgia" charset="0"/>
            </a:endParaRPr>
          </a:p>
          <a:p>
            <a:pPr algn="ctr"/>
            <a:r>
              <a:rPr kumimoji="0" lang="ru-RU" sz="1600" b="1">
                <a:solidFill>
                  <a:srgbClr val="FF0000"/>
                </a:solidFill>
                <a:latin typeface="Georgia" charset="0"/>
                <a:cs typeface="Georgia" charset="0"/>
              </a:rPr>
              <a:t>(ВЫБОР ПОБЕДИТЕЛЯ)</a:t>
            </a:r>
          </a:p>
        </p:txBody>
      </p:sp>
      <p:pic>
        <p:nvPicPr>
          <p:cNvPr id="16390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373688"/>
            <a:ext cx="20875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1476375" y="3357563"/>
            <a:ext cx="50323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348038" y="3357563"/>
            <a:ext cx="50323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219700" y="3357563"/>
            <a:ext cx="5048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019925" y="3357563"/>
            <a:ext cx="5048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8"/>
          <p:cNvSpPr txBox="1">
            <a:spLocks noChangeArrowheads="1"/>
          </p:cNvSpPr>
          <p:nvPr/>
        </p:nvSpPr>
        <p:spPr bwMode="auto">
          <a:xfrm>
            <a:off x="5364163" y="1873250"/>
            <a:ext cx="33845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just"/>
            <a:r>
              <a:rPr kumimoji="0" lang="ru-RU" sz="2600" b="1" i="1">
                <a:latin typeface="Georgia" charset="0"/>
                <a:cs typeface="Georgia" charset="0"/>
              </a:rPr>
              <a:t>Модуль планирования</a:t>
            </a:r>
            <a:r>
              <a:rPr kumimoji="0" lang="ru-RU" sz="2600">
                <a:latin typeface="Georgia" charset="0"/>
                <a:cs typeface="Georgia" charset="0"/>
              </a:rPr>
              <a:t> — отвечает за формирование плана (плана-графика) закупок.</a:t>
            </a:r>
          </a:p>
        </p:txBody>
      </p:sp>
      <p:sp>
        <p:nvSpPr>
          <p:cNvPr id="17410" name="Прямоугольник 9"/>
          <p:cNvSpPr>
            <a:spLocks noChangeArrowheads="1"/>
          </p:cNvSpPr>
          <p:nvPr/>
        </p:nvSpPr>
        <p:spPr bwMode="auto">
          <a:xfrm>
            <a:off x="-36512" y="-27384"/>
            <a:ext cx="9144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9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«</a:t>
            </a:r>
            <a:r>
              <a:rPr lang="ru-RU" sz="39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САП:План</a:t>
            </a:r>
            <a:r>
              <a:rPr lang="ru-RU" sz="39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»</a:t>
            </a:r>
          </a:p>
          <a:p>
            <a:pPr algn="ctr">
              <a:defRPr/>
            </a:pPr>
            <a:r>
              <a:rPr lang="ru-RU" sz="33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Вс</a:t>
            </a:r>
            <a:r>
              <a:rPr lang="en-US" sz="33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ё</a:t>
            </a:r>
            <a:r>
              <a:rPr lang="ru-RU" sz="33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 запланируем! Ничего не упустим!</a:t>
            </a:r>
            <a:endParaRPr lang="en-US" sz="3300" b="1" dirty="0">
              <a:ln>
                <a:solidFill>
                  <a:srgbClr val="FFFFFF"/>
                </a:solidFill>
              </a:ln>
              <a:solidFill>
                <a:srgbClr val="FF0000"/>
              </a:solidFill>
              <a:latin typeface="Georgia" charset="0"/>
              <a:cs typeface="Georgia" charset="0"/>
            </a:endParaRPr>
          </a:p>
        </p:txBody>
      </p:sp>
      <p:sp>
        <p:nvSpPr>
          <p:cNvPr id="17411" name="TextBox 8"/>
          <p:cNvSpPr txBox="1">
            <a:spLocks noChangeArrowheads="1"/>
          </p:cNvSpPr>
          <p:nvPr/>
        </p:nvSpPr>
        <p:spPr bwMode="auto">
          <a:xfrm>
            <a:off x="250825" y="4508500"/>
            <a:ext cx="83534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just"/>
            <a:r>
              <a:rPr kumimoji="0" lang="ru-RU" sz="2600">
                <a:latin typeface="Georgia" charset="0"/>
                <a:cs typeface="Georgia" charset="0"/>
              </a:rPr>
              <a:t>Контролирует адекватность и достоверность информации в системе и на ООС (ЕИС), ЭТП.</a:t>
            </a:r>
          </a:p>
          <a:p>
            <a:pPr algn="just"/>
            <a:r>
              <a:rPr kumimoji="0" lang="ru-RU" sz="2600">
                <a:latin typeface="Georgia" charset="0"/>
                <a:cs typeface="Georgia" charset="0"/>
              </a:rPr>
              <a:t>Позволяет формировать начальную (максимальную) цену договора (контракта).</a:t>
            </a:r>
          </a:p>
        </p:txBody>
      </p:sp>
      <p:pic>
        <p:nvPicPr>
          <p:cNvPr id="17412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489743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0_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22320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2916238" y="1565275"/>
            <a:ext cx="61198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900" b="1" i="1">
                <a:latin typeface="Georgia" charset="0"/>
                <a:cs typeface="Georgia" charset="0"/>
              </a:rPr>
              <a:t>Модуль контроля </a:t>
            </a:r>
            <a:r>
              <a:rPr lang="en-US" sz="2900">
                <a:latin typeface="Georgia" charset="0"/>
                <a:cs typeface="Georgia" charset="0"/>
              </a:rPr>
              <a:t>—</a:t>
            </a:r>
            <a:r>
              <a:rPr lang="ru-RU" sz="2900">
                <a:latin typeface="Georgia" charset="0"/>
                <a:cs typeface="Georgia" charset="0"/>
              </a:rPr>
              <a:t> инструмент для управления уровнями доступа к информации:</a:t>
            </a:r>
          </a:p>
        </p:txBody>
      </p:sp>
      <p:sp>
        <p:nvSpPr>
          <p:cNvPr id="16387" name="Прямоугольник 8"/>
          <p:cNvSpPr>
            <a:spLocks noChangeArrowheads="1"/>
          </p:cNvSpPr>
          <p:nvPr/>
        </p:nvSpPr>
        <p:spPr bwMode="auto">
          <a:xfrm>
            <a:off x="0" y="-2738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«</a:t>
            </a:r>
            <a:r>
              <a:rPr lang="ru-RU" sz="36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САП:Контроль</a:t>
            </a: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»</a:t>
            </a:r>
            <a:endParaRPr lang="en-US" sz="3600" b="1" dirty="0">
              <a:ln>
                <a:solidFill>
                  <a:srgbClr val="FFFFFF"/>
                </a:solidFill>
              </a:ln>
              <a:solidFill>
                <a:srgbClr val="FF0000"/>
              </a:solidFill>
              <a:latin typeface="Georgia" charset="0"/>
              <a:cs typeface="Georgia" charset="0"/>
            </a:endParaRPr>
          </a:p>
          <a:p>
            <a:pPr algn="ctr">
              <a:defRPr/>
            </a:pP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все под контролем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23850" y="3141663"/>
            <a:ext cx="842486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900" dirty="0">
                <a:latin typeface="Georgia" charset="0"/>
                <a:cs typeface="Georgia" charset="0"/>
              </a:rPr>
              <a:t>- установка ограничений на действия сотрудников без согласования руководства;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2900" dirty="0">
                <a:latin typeface="Georgia" charset="0"/>
                <a:cs typeface="Georgia" charset="0"/>
              </a:rPr>
              <a:t>разрешение доступа к закупкам;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2900" dirty="0">
                <a:latin typeface="Georgia" charset="0"/>
                <a:cs typeface="Georgia" charset="0"/>
              </a:rPr>
              <a:t>настройка поручений для сотрудников;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2900" dirty="0">
                <a:latin typeface="Georgia" charset="0"/>
                <a:cs typeface="Georgia" charset="0"/>
              </a:rPr>
              <a:t>бюджетирование ориентированное на результат (контроль отработанного времени).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8"/>
          <p:cNvSpPr txBox="1">
            <a:spLocks noChangeArrowheads="1"/>
          </p:cNvSpPr>
          <p:nvPr/>
        </p:nvSpPr>
        <p:spPr bwMode="auto">
          <a:xfrm>
            <a:off x="4859338" y="1700213"/>
            <a:ext cx="38893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just"/>
            <a:r>
              <a:rPr kumimoji="0" lang="ru-RU" sz="2600" b="1" i="1">
                <a:latin typeface="Georgia" charset="0"/>
                <a:cs typeface="Georgia" charset="0"/>
              </a:rPr>
              <a:t>Модуль статистики</a:t>
            </a:r>
            <a:r>
              <a:rPr kumimoji="0" lang="ru-RU" sz="2600">
                <a:latin typeface="Georgia" charset="0"/>
                <a:cs typeface="Georgia" charset="0"/>
              </a:rPr>
              <a:t> — отвечает за сбор и анализ данных с возможностью формирования комплексного статистического отчета,</a:t>
            </a:r>
          </a:p>
        </p:txBody>
      </p:sp>
      <p:sp>
        <p:nvSpPr>
          <p:cNvPr id="17410" name="Прямоугольник 9"/>
          <p:cNvSpPr>
            <a:spLocks noChangeArrowheads="1"/>
          </p:cNvSpPr>
          <p:nvPr/>
        </p:nvSpPr>
        <p:spPr bwMode="auto">
          <a:xfrm>
            <a:off x="-36512" y="-27384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9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«</a:t>
            </a:r>
            <a:r>
              <a:rPr lang="ru-RU" sz="39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САП:Статистика</a:t>
            </a:r>
            <a:r>
              <a:rPr lang="ru-RU" sz="39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»</a:t>
            </a:r>
          </a:p>
          <a:p>
            <a:pPr algn="ctr">
              <a:defRPr/>
            </a:pPr>
            <a:r>
              <a:rPr lang="ru-RU" sz="39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знание </a:t>
            </a:r>
            <a:r>
              <a:rPr lang="en-US" sz="39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—</a:t>
            </a:r>
            <a:r>
              <a:rPr lang="ru-RU" sz="39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 сила!</a:t>
            </a:r>
            <a:endParaRPr lang="en-US" sz="3900" b="1" dirty="0">
              <a:ln>
                <a:solidFill>
                  <a:srgbClr val="FFFFFF"/>
                </a:solidFill>
              </a:ln>
              <a:solidFill>
                <a:srgbClr val="FF0000"/>
              </a:solidFill>
              <a:latin typeface="Georgia" charset="0"/>
              <a:cs typeface="Georgia" charset="0"/>
            </a:endParaRPr>
          </a:p>
        </p:txBody>
      </p:sp>
      <p:pic>
        <p:nvPicPr>
          <p:cNvPr id="19459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44529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395288" y="4832350"/>
            <a:ext cx="83534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just"/>
            <a:r>
              <a:rPr kumimoji="0" lang="ru-RU" sz="2600">
                <a:latin typeface="Georgia" charset="0"/>
                <a:cs typeface="Georgia" charset="0"/>
              </a:rPr>
              <a:t>в графическом и аналитическом формате, с детализацией каждого этапа закупки. Любые срезы информации (на основе </a:t>
            </a:r>
            <a:r>
              <a:rPr kumimoji="0" lang="en-US" sz="2600">
                <a:latin typeface="Georgia" charset="0"/>
                <a:cs typeface="Georgia" charset="0"/>
              </a:rPr>
              <a:t>OLAP</a:t>
            </a:r>
            <a:r>
              <a:rPr kumimoji="0" lang="ru-RU" sz="2600">
                <a:latin typeface="Georgia" charset="0"/>
                <a:cs typeface="Georgia" charset="0"/>
              </a:rPr>
              <a:t>, </a:t>
            </a:r>
            <a:r>
              <a:rPr kumimoji="0" lang="en-US" sz="2600">
                <a:latin typeface="Georgia" charset="0"/>
                <a:cs typeface="Georgia" charset="0"/>
              </a:rPr>
              <a:t>ROLAP, HOLAP</a:t>
            </a:r>
            <a:r>
              <a:rPr kumimoji="0" lang="ru-RU" sz="2600">
                <a:latin typeface="Georgia" charset="0"/>
                <a:cs typeface="Georgia" charset="0"/>
              </a:rPr>
              <a:t> технологий).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5"/>
          <p:cNvSpPr txBox="1">
            <a:spLocks noChangeArrowheads="1"/>
          </p:cNvSpPr>
          <p:nvPr/>
        </p:nvSpPr>
        <p:spPr bwMode="auto">
          <a:xfrm>
            <a:off x="6588125" y="1912938"/>
            <a:ext cx="538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endParaRPr kumimoji="0" lang="ru-RU" sz="2000">
              <a:latin typeface="Cambria" charset="0"/>
            </a:endParaRPr>
          </a:p>
        </p:txBody>
      </p:sp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79388" y="4005263"/>
            <a:ext cx="87852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ru-RU" sz="3200" b="1" i="1">
                <a:latin typeface="Georgia" charset="0"/>
                <a:cs typeface="Georgia" charset="0"/>
              </a:rPr>
              <a:t>Модуль отчетности</a:t>
            </a:r>
            <a:r>
              <a:rPr lang="ru-RU" sz="3200" i="1">
                <a:latin typeface="Georgia" charset="0"/>
                <a:cs typeface="Georgia" charset="0"/>
              </a:rPr>
              <a:t> </a:t>
            </a:r>
            <a:r>
              <a:rPr lang="en-US" sz="3200">
                <a:latin typeface="Georgia" charset="0"/>
                <a:cs typeface="Georgia" charset="0"/>
              </a:rPr>
              <a:t>—</a:t>
            </a:r>
            <a:r>
              <a:rPr lang="ru-RU" sz="3200">
                <a:latin typeface="Georgia" charset="0"/>
                <a:cs typeface="Georgia" charset="0"/>
              </a:rPr>
              <a:t> инструмент, позволяющий создавать любые отчеты (в том числе по формам Росстата) по закупочной деятельности в любой необходимый момент времени</a:t>
            </a:r>
          </a:p>
        </p:txBody>
      </p:sp>
      <p:sp>
        <p:nvSpPr>
          <p:cNvPr id="18435" name="Прямоугольник 8"/>
          <p:cNvSpPr>
            <a:spLocks noChangeArrowheads="1"/>
          </p:cNvSpPr>
          <p:nvPr/>
        </p:nvSpPr>
        <p:spPr bwMode="auto">
          <a:xfrm>
            <a:off x="0" y="4462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«</a:t>
            </a:r>
            <a:r>
              <a:rPr lang="ru-RU" sz="36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САП:Отчет</a:t>
            </a: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»</a:t>
            </a:r>
            <a:endParaRPr lang="en-US" sz="3600" b="1" dirty="0">
              <a:ln>
                <a:solidFill>
                  <a:srgbClr val="FFFFFF"/>
                </a:solidFill>
              </a:ln>
              <a:solidFill>
                <a:srgbClr val="FF0000"/>
              </a:solidFill>
              <a:latin typeface="Georgia" charset="0"/>
              <a:cs typeface="Georgia" charset="0"/>
            </a:endParaRPr>
          </a:p>
          <a:p>
            <a:pPr algn="ctr">
              <a:defRPr/>
            </a:pP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отчетность </a:t>
            </a:r>
            <a:r>
              <a:rPr lang="en-US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—</a:t>
            </a: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  это просто</a:t>
            </a:r>
          </a:p>
        </p:txBody>
      </p:sp>
      <p:pic>
        <p:nvPicPr>
          <p:cNvPr id="20484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t="5087" r="1547"/>
          <a:stretch>
            <a:fillRect/>
          </a:stretch>
        </p:blipFill>
        <p:spPr bwMode="auto">
          <a:xfrm>
            <a:off x="0" y="1268413"/>
            <a:ext cx="914400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5"/>
          <p:cNvSpPr txBox="1">
            <a:spLocks noChangeArrowheads="1"/>
          </p:cNvSpPr>
          <p:nvPr/>
        </p:nvSpPr>
        <p:spPr bwMode="auto">
          <a:xfrm>
            <a:off x="6516688" y="2452688"/>
            <a:ext cx="538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endParaRPr kumimoji="0" lang="ru-RU" sz="2000">
              <a:latin typeface="Cambria" charset="0"/>
            </a:endParaRPr>
          </a:p>
        </p:txBody>
      </p:sp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4932363" y="1503363"/>
            <a:ext cx="38735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ru-RU" sz="2600" b="1" i="1">
                <a:latin typeface="Georgia" charset="0"/>
                <a:cs typeface="Georgia" charset="0"/>
              </a:rPr>
              <a:t>Модуль</a:t>
            </a:r>
            <a:r>
              <a:rPr lang="ru-RU" sz="2600">
                <a:latin typeface="Georgia" charset="0"/>
                <a:cs typeface="Georgia" charset="0"/>
              </a:rPr>
              <a:t> </a:t>
            </a:r>
            <a:r>
              <a:rPr lang="ru-RU" sz="2600" b="1" i="1">
                <a:latin typeface="Georgia" charset="0"/>
                <a:cs typeface="Georgia" charset="0"/>
              </a:rPr>
              <a:t>Защиты</a:t>
            </a:r>
            <a:r>
              <a:rPr lang="ru-RU" sz="2600">
                <a:latin typeface="Georgia" charset="0"/>
                <a:cs typeface="Georgia" charset="0"/>
              </a:rPr>
              <a:t> включает в себя работу с электронными цифровыми подписями (ЭП), для повышения уровня безопасности и доступа к информации в системе</a:t>
            </a:r>
            <a:r>
              <a:rPr lang="en-US" sz="2600">
                <a:latin typeface="Georgia" charset="0"/>
                <a:cs typeface="Georgia" charset="0"/>
              </a:rPr>
              <a:t>.</a:t>
            </a:r>
            <a:endParaRPr lang="ru-RU" sz="2600">
              <a:latin typeface="Georgia" charset="0"/>
              <a:cs typeface="Georgia" charset="0"/>
            </a:endParaRPr>
          </a:p>
        </p:txBody>
      </p:sp>
      <p:sp>
        <p:nvSpPr>
          <p:cNvPr id="19459" name="Прямоугольник 8"/>
          <p:cNvSpPr>
            <a:spLocks noChangeArrowheads="1"/>
          </p:cNvSpPr>
          <p:nvPr/>
        </p:nvSpPr>
        <p:spPr bwMode="auto">
          <a:xfrm>
            <a:off x="0" y="44624"/>
            <a:ext cx="914400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«</a:t>
            </a:r>
            <a:r>
              <a:rPr lang="ru-RU" sz="36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САП:Защита</a:t>
            </a:r>
            <a:r>
              <a:rPr lang="ru-RU" sz="36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»</a:t>
            </a:r>
            <a:endParaRPr lang="en-US" sz="3600" b="1" dirty="0">
              <a:ln>
                <a:solidFill>
                  <a:srgbClr val="FFFFFF"/>
                </a:solidFill>
              </a:ln>
              <a:solidFill>
                <a:srgbClr val="FF0000"/>
              </a:solidFill>
              <a:latin typeface="Georgia" charset="0"/>
              <a:cs typeface="Georgia" charset="0"/>
            </a:endParaRPr>
          </a:p>
          <a:p>
            <a:pPr algn="ctr">
              <a:defRPr/>
            </a:pPr>
            <a:r>
              <a:rPr lang="ru-RU" sz="35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Georgia" charset="0"/>
                <a:cs typeface="Georgia" charset="0"/>
              </a:rPr>
              <a:t>Электронная подпись? Нет проблем!</a:t>
            </a: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4681538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Прямоугольник 1"/>
          <p:cNvSpPr>
            <a:spLocks noChangeArrowheads="1"/>
          </p:cNvSpPr>
          <p:nvPr/>
        </p:nvSpPr>
        <p:spPr bwMode="auto">
          <a:xfrm>
            <a:off x="250825" y="4718050"/>
            <a:ext cx="86423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ru-RU" sz="2600">
                <a:latin typeface="Georgia" charset="0"/>
                <a:cs typeface="Georgia" charset="0"/>
              </a:rPr>
              <a:t>Модуль устанавливается на сервер Заказчика, что убирает необходимость установки дополнительных программ криптозащиты непосредственно на компьютер пользователя.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14679</TotalTime>
  <Words>890</Words>
  <Application>Microsoft Macintosh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ＭＳ Ｐゴシック</vt:lpstr>
      <vt:lpstr>Calibri</vt:lpstr>
      <vt:lpstr>Georgia</vt:lpstr>
      <vt:lpstr>Cambria</vt:lpstr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Parshin Oleg</cp:lastModifiedBy>
  <cp:revision>875</cp:revision>
  <dcterms:created xsi:type="dcterms:W3CDTF">2010-05-23T14:28:12Z</dcterms:created>
  <dcterms:modified xsi:type="dcterms:W3CDTF">2015-11-24T13:59:01Z</dcterms:modified>
</cp:coreProperties>
</file>