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6" r:id="rId3"/>
    <p:sldId id="342" r:id="rId4"/>
    <p:sldId id="308" r:id="rId5"/>
    <p:sldId id="326" r:id="rId6"/>
    <p:sldId id="321" r:id="rId7"/>
    <p:sldId id="287" r:id="rId8"/>
    <p:sldId id="320" r:id="rId9"/>
    <p:sldId id="325" r:id="rId10"/>
    <p:sldId id="341" r:id="rId11"/>
    <p:sldId id="339" r:id="rId12"/>
    <p:sldId id="332" r:id="rId13"/>
    <p:sldId id="327" r:id="rId14"/>
    <p:sldId id="330" r:id="rId15"/>
    <p:sldId id="340" r:id="rId16"/>
    <p:sldId id="333" r:id="rId17"/>
    <p:sldId id="343" r:id="rId18"/>
  </p:sldIdLst>
  <p:sldSz cx="9144000" cy="6858000" type="screen4x3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77" autoAdjust="0"/>
  </p:normalViewPr>
  <p:slideViewPr>
    <p:cSldViewPr snapToGrid="0" snapToObjects="1">
      <p:cViewPr varScale="1">
        <p:scale>
          <a:sx n="175" d="100"/>
          <a:sy n="175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A413-CC12-AB4C-ADAF-796C010B6783}" type="doc">
      <dgm:prSet loTypeId="urn:microsoft.com/office/officeart/2005/8/layout/chevron1" loCatId="" qsTypeId="urn:microsoft.com/office/officeart/2005/8/quickstyle/simple4" qsCatId="simple" csTypeId="urn:microsoft.com/office/officeart/2005/8/colors/colorful1" csCatId="colorful" phldr="1"/>
      <dgm:spPr/>
    </dgm:pt>
    <dgm:pt modelId="{B5FEACD2-DFC0-B348-A9F0-F803F02EEBAF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Потребность</a:t>
          </a:r>
          <a:endParaRPr lang="ru-RU" sz="1500" b="1" dirty="0">
            <a:solidFill>
              <a:schemeClr val="tx1"/>
            </a:solidFill>
          </a:endParaRPr>
        </a:p>
      </dgm:t>
    </dgm:pt>
    <dgm:pt modelId="{ABAE7FB3-8003-564D-921D-2F16AE64C714}" type="parTrans" cxnId="{E98C1540-BBE4-B046-AD80-FEEC93B2A507}">
      <dgm:prSet/>
      <dgm:spPr/>
      <dgm:t>
        <a:bodyPr/>
        <a:lstStyle/>
        <a:p>
          <a:endParaRPr lang="ru-RU" sz="1500"/>
        </a:p>
      </dgm:t>
    </dgm:pt>
    <dgm:pt modelId="{4D14073B-6A3D-734C-92B0-B632B49CDE7A}" type="sibTrans" cxnId="{E98C1540-BBE4-B046-AD80-FEEC93B2A507}">
      <dgm:prSet/>
      <dgm:spPr/>
      <dgm:t>
        <a:bodyPr/>
        <a:lstStyle/>
        <a:p>
          <a:endParaRPr lang="ru-RU" sz="1500"/>
        </a:p>
      </dgm:t>
    </dgm:pt>
    <dgm:pt modelId="{9479643F-F0DE-CB4C-86BB-8497F4FF000F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Планирование</a:t>
          </a:r>
          <a:endParaRPr lang="ru-RU" sz="1500" b="1" dirty="0">
            <a:solidFill>
              <a:schemeClr val="tx1"/>
            </a:solidFill>
          </a:endParaRPr>
        </a:p>
      </dgm:t>
    </dgm:pt>
    <dgm:pt modelId="{977056F2-D731-5A46-93B2-FDA3DAF1C451}" type="parTrans" cxnId="{DB358C8E-B7B6-8643-943F-F0D652F3A255}">
      <dgm:prSet/>
      <dgm:spPr/>
      <dgm:t>
        <a:bodyPr/>
        <a:lstStyle/>
        <a:p>
          <a:endParaRPr lang="ru-RU" sz="1500"/>
        </a:p>
      </dgm:t>
    </dgm:pt>
    <dgm:pt modelId="{FC46029E-98FF-6146-B0D2-56F7A7E5AEF9}" type="sibTrans" cxnId="{DB358C8E-B7B6-8643-943F-F0D652F3A255}">
      <dgm:prSet/>
      <dgm:spPr/>
      <dgm:t>
        <a:bodyPr/>
        <a:lstStyle/>
        <a:p>
          <a:endParaRPr lang="ru-RU" sz="1500"/>
        </a:p>
      </dgm:t>
    </dgm:pt>
    <dgm:pt modelId="{B5634063-0C5F-A345-AEB2-BDEBEF0AB849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Закупка</a:t>
          </a:r>
          <a:endParaRPr lang="ru-RU" sz="1500" b="1" dirty="0">
            <a:solidFill>
              <a:schemeClr val="tx1"/>
            </a:solidFill>
          </a:endParaRPr>
        </a:p>
      </dgm:t>
    </dgm:pt>
    <dgm:pt modelId="{2B6F37DB-3B09-D445-966F-C88394303832}" type="parTrans" cxnId="{DCE83ED0-8050-FA41-90F4-E6138F2EC591}">
      <dgm:prSet/>
      <dgm:spPr/>
      <dgm:t>
        <a:bodyPr/>
        <a:lstStyle/>
        <a:p>
          <a:endParaRPr lang="ru-RU" sz="1500"/>
        </a:p>
      </dgm:t>
    </dgm:pt>
    <dgm:pt modelId="{41F292BE-5C5C-1646-8472-B6A0994B5EE3}" type="sibTrans" cxnId="{DCE83ED0-8050-FA41-90F4-E6138F2EC591}">
      <dgm:prSet/>
      <dgm:spPr/>
      <dgm:t>
        <a:bodyPr/>
        <a:lstStyle/>
        <a:p>
          <a:endParaRPr lang="ru-RU" sz="1500"/>
        </a:p>
      </dgm:t>
    </dgm:pt>
    <dgm:pt modelId="{E880B183-95B3-9C4D-91DC-EF41CFCE534D}">
      <dgm:prSet custT="1"/>
      <dgm:spPr>
        <a:solidFill>
          <a:srgbClr val="3366FF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</a:rPr>
            <a:t>Исполнение договора</a:t>
          </a:r>
          <a:endParaRPr lang="ru-RU" sz="1500" b="1" dirty="0">
            <a:solidFill>
              <a:schemeClr val="tx1"/>
            </a:solidFill>
          </a:endParaRPr>
        </a:p>
      </dgm:t>
    </dgm:pt>
    <dgm:pt modelId="{6BCF69BA-10D6-7F46-A107-7323F25CB513}" type="parTrans" cxnId="{2E390BBB-0477-414E-B16E-A67A37261A6E}">
      <dgm:prSet/>
      <dgm:spPr/>
      <dgm:t>
        <a:bodyPr/>
        <a:lstStyle/>
        <a:p>
          <a:endParaRPr lang="ru-RU" sz="1500"/>
        </a:p>
      </dgm:t>
    </dgm:pt>
    <dgm:pt modelId="{6F2CBCE7-D738-2640-A3C5-721B4C73A552}" type="sibTrans" cxnId="{2E390BBB-0477-414E-B16E-A67A37261A6E}">
      <dgm:prSet/>
      <dgm:spPr/>
      <dgm:t>
        <a:bodyPr/>
        <a:lstStyle/>
        <a:p>
          <a:endParaRPr lang="ru-RU" sz="1500"/>
        </a:p>
      </dgm:t>
    </dgm:pt>
    <dgm:pt modelId="{1403E4AF-5F9E-2D48-BC12-51FDD80DE492}" type="pres">
      <dgm:prSet presAssocID="{76B0A413-CC12-AB4C-ADAF-796C010B6783}" presName="Name0" presStyleCnt="0">
        <dgm:presLayoutVars>
          <dgm:dir/>
          <dgm:animLvl val="lvl"/>
          <dgm:resizeHandles val="exact"/>
        </dgm:presLayoutVars>
      </dgm:prSet>
      <dgm:spPr/>
    </dgm:pt>
    <dgm:pt modelId="{BBBFCCDC-F84B-554B-B96E-EBABA5128B0E}" type="pres">
      <dgm:prSet presAssocID="{B5FEACD2-DFC0-B348-A9F0-F803F02EEBA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6CEC3-0132-5245-8443-6F7A1716B742}" type="pres">
      <dgm:prSet presAssocID="{4D14073B-6A3D-734C-92B0-B632B49CDE7A}" presName="parTxOnlySpace" presStyleCnt="0"/>
      <dgm:spPr/>
    </dgm:pt>
    <dgm:pt modelId="{A933014A-4B06-B540-87FD-20B9FAC841CA}" type="pres">
      <dgm:prSet presAssocID="{9479643F-F0DE-CB4C-86BB-8497F4FF000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BE798-56FC-6A4D-90CC-C8C2DC30721D}" type="pres">
      <dgm:prSet presAssocID="{FC46029E-98FF-6146-B0D2-56F7A7E5AEF9}" presName="parTxOnlySpace" presStyleCnt="0"/>
      <dgm:spPr/>
    </dgm:pt>
    <dgm:pt modelId="{A2C673D6-B801-944B-A23E-74EB235038FB}" type="pres">
      <dgm:prSet presAssocID="{B5634063-0C5F-A345-AEB2-BDEBEF0AB84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112FB-6B30-5E48-8569-719F971D0F36}" type="pres">
      <dgm:prSet presAssocID="{41F292BE-5C5C-1646-8472-B6A0994B5EE3}" presName="parTxOnlySpace" presStyleCnt="0"/>
      <dgm:spPr/>
    </dgm:pt>
    <dgm:pt modelId="{C945D1EF-9D81-084A-AEC5-39F62C7CA412}" type="pres">
      <dgm:prSet presAssocID="{E880B183-95B3-9C4D-91DC-EF41CFCE534D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83ED0-8050-FA41-90F4-E6138F2EC591}" srcId="{76B0A413-CC12-AB4C-ADAF-796C010B6783}" destId="{B5634063-0C5F-A345-AEB2-BDEBEF0AB849}" srcOrd="2" destOrd="0" parTransId="{2B6F37DB-3B09-D445-966F-C88394303832}" sibTransId="{41F292BE-5C5C-1646-8472-B6A0994B5EE3}"/>
    <dgm:cxn modelId="{2E390BBB-0477-414E-B16E-A67A37261A6E}" srcId="{76B0A413-CC12-AB4C-ADAF-796C010B6783}" destId="{E880B183-95B3-9C4D-91DC-EF41CFCE534D}" srcOrd="3" destOrd="0" parTransId="{6BCF69BA-10D6-7F46-A107-7323F25CB513}" sibTransId="{6F2CBCE7-D738-2640-A3C5-721B4C73A552}"/>
    <dgm:cxn modelId="{DB358C8E-B7B6-8643-943F-F0D652F3A255}" srcId="{76B0A413-CC12-AB4C-ADAF-796C010B6783}" destId="{9479643F-F0DE-CB4C-86BB-8497F4FF000F}" srcOrd="1" destOrd="0" parTransId="{977056F2-D731-5A46-93B2-FDA3DAF1C451}" sibTransId="{FC46029E-98FF-6146-B0D2-56F7A7E5AEF9}"/>
    <dgm:cxn modelId="{6268A13D-094C-B04E-91B7-6570D51C6760}" type="presOf" srcId="{9479643F-F0DE-CB4C-86BB-8497F4FF000F}" destId="{A933014A-4B06-B540-87FD-20B9FAC841CA}" srcOrd="0" destOrd="0" presId="urn:microsoft.com/office/officeart/2005/8/layout/chevron1"/>
    <dgm:cxn modelId="{833B619A-F9DF-954B-819E-73E5640A11CC}" type="presOf" srcId="{B5634063-0C5F-A345-AEB2-BDEBEF0AB849}" destId="{A2C673D6-B801-944B-A23E-74EB235038FB}" srcOrd="0" destOrd="0" presId="urn:microsoft.com/office/officeart/2005/8/layout/chevron1"/>
    <dgm:cxn modelId="{5CF1342E-C638-F24C-B162-89220382B2EC}" type="presOf" srcId="{76B0A413-CC12-AB4C-ADAF-796C010B6783}" destId="{1403E4AF-5F9E-2D48-BC12-51FDD80DE492}" srcOrd="0" destOrd="0" presId="urn:microsoft.com/office/officeart/2005/8/layout/chevron1"/>
    <dgm:cxn modelId="{206748F4-7951-094D-9557-A916BA398010}" type="presOf" srcId="{E880B183-95B3-9C4D-91DC-EF41CFCE534D}" destId="{C945D1EF-9D81-084A-AEC5-39F62C7CA412}" srcOrd="0" destOrd="0" presId="urn:microsoft.com/office/officeart/2005/8/layout/chevron1"/>
    <dgm:cxn modelId="{E98C1540-BBE4-B046-AD80-FEEC93B2A507}" srcId="{76B0A413-CC12-AB4C-ADAF-796C010B6783}" destId="{B5FEACD2-DFC0-B348-A9F0-F803F02EEBAF}" srcOrd="0" destOrd="0" parTransId="{ABAE7FB3-8003-564D-921D-2F16AE64C714}" sibTransId="{4D14073B-6A3D-734C-92B0-B632B49CDE7A}"/>
    <dgm:cxn modelId="{84E5818A-F514-B543-B7CF-7ECC5377A239}" type="presOf" srcId="{B5FEACD2-DFC0-B348-A9F0-F803F02EEBAF}" destId="{BBBFCCDC-F84B-554B-B96E-EBABA5128B0E}" srcOrd="0" destOrd="0" presId="urn:microsoft.com/office/officeart/2005/8/layout/chevron1"/>
    <dgm:cxn modelId="{A4AD65D7-1EF5-0F4E-9182-B548C4CD93D6}" type="presParOf" srcId="{1403E4AF-5F9E-2D48-BC12-51FDD80DE492}" destId="{BBBFCCDC-F84B-554B-B96E-EBABA5128B0E}" srcOrd="0" destOrd="0" presId="urn:microsoft.com/office/officeart/2005/8/layout/chevron1"/>
    <dgm:cxn modelId="{4530AE64-636A-B54B-8038-2351D283D0BE}" type="presParOf" srcId="{1403E4AF-5F9E-2D48-BC12-51FDD80DE492}" destId="{A2C6CEC3-0132-5245-8443-6F7A1716B742}" srcOrd="1" destOrd="0" presId="urn:microsoft.com/office/officeart/2005/8/layout/chevron1"/>
    <dgm:cxn modelId="{FB9694E2-4689-3648-87B3-915412BB088A}" type="presParOf" srcId="{1403E4AF-5F9E-2D48-BC12-51FDD80DE492}" destId="{A933014A-4B06-B540-87FD-20B9FAC841CA}" srcOrd="2" destOrd="0" presId="urn:microsoft.com/office/officeart/2005/8/layout/chevron1"/>
    <dgm:cxn modelId="{D4DEB4A8-801D-7649-944B-ECADB7D1A777}" type="presParOf" srcId="{1403E4AF-5F9E-2D48-BC12-51FDD80DE492}" destId="{052BE798-56FC-6A4D-90CC-C8C2DC30721D}" srcOrd="3" destOrd="0" presId="urn:microsoft.com/office/officeart/2005/8/layout/chevron1"/>
    <dgm:cxn modelId="{07816CAB-7DE6-0740-B023-E5B33B8CB60F}" type="presParOf" srcId="{1403E4AF-5F9E-2D48-BC12-51FDD80DE492}" destId="{A2C673D6-B801-944B-A23E-74EB235038FB}" srcOrd="4" destOrd="0" presId="urn:microsoft.com/office/officeart/2005/8/layout/chevron1"/>
    <dgm:cxn modelId="{98278310-5EFA-BE4E-B728-5D12990ED085}" type="presParOf" srcId="{1403E4AF-5F9E-2D48-BC12-51FDD80DE492}" destId="{8C8112FB-6B30-5E48-8569-719F971D0F36}" srcOrd="5" destOrd="0" presId="urn:microsoft.com/office/officeart/2005/8/layout/chevron1"/>
    <dgm:cxn modelId="{5480AB38-9368-1943-B15E-5A918225B6E3}" type="presParOf" srcId="{1403E4AF-5F9E-2D48-BC12-51FDD80DE492}" destId="{C945D1EF-9D81-084A-AEC5-39F62C7CA41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CCDC-F84B-554B-B96E-EBABA5128B0E}">
      <dsp:nvSpPr>
        <dsp:cNvPr id="0" name=""/>
        <dsp:cNvSpPr/>
      </dsp:nvSpPr>
      <dsp:spPr>
        <a:xfrm>
          <a:off x="3790" y="127705"/>
          <a:ext cx="2206651" cy="8826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Потребность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45120" y="127705"/>
        <a:ext cx="1323991" cy="882660"/>
      </dsp:txXfrm>
    </dsp:sp>
    <dsp:sp modelId="{A933014A-4B06-B540-87FD-20B9FAC841CA}">
      <dsp:nvSpPr>
        <dsp:cNvPr id="0" name=""/>
        <dsp:cNvSpPr/>
      </dsp:nvSpPr>
      <dsp:spPr>
        <a:xfrm>
          <a:off x="1989776" y="127705"/>
          <a:ext cx="2206651" cy="882660"/>
        </a:xfrm>
        <a:prstGeom prst="chevron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Планирование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2431106" y="127705"/>
        <a:ext cx="1323991" cy="882660"/>
      </dsp:txXfrm>
    </dsp:sp>
    <dsp:sp modelId="{A2C673D6-B801-944B-A23E-74EB235038FB}">
      <dsp:nvSpPr>
        <dsp:cNvPr id="0" name=""/>
        <dsp:cNvSpPr/>
      </dsp:nvSpPr>
      <dsp:spPr>
        <a:xfrm>
          <a:off x="3975762" y="127705"/>
          <a:ext cx="2206651" cy="8826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Закупка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4417092" y="127705"/>
        <a:ext cx="1323991" cy="882660"/>
      </dsp:txXfrm>
    </dsp:sp>
    <dsp:sp modelId="{C945D1EF-9D81-084A-AEC5-39F62C7CA412}">
      <dsp:nvSpPr>
        <dsp:cNvPr id="0" name=""/>
        <dsp:cNvSpPr/>
      </dsp:nvSpPr>
      <dsp:spPr>
        <a:xfrm>
          <a:off x="5961749" y="127705"/>
          <a:ext cx="2206651" cy="882660"/>
        </a:xfrm>
        <a:prstGeom prst="chevron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Исполнение договора</a:t>
          </a:r>
          <a:endParaRPr lang="ru-RU" sz="1500" b="1" kern="1200" dirty="0">
            <a:solidFill>
              <a:schemeClr val="tx1"/>
            </a:solidFill>
          </a:endParaRPr>
        </a:p>
      </dsp:txBody>
      <dsp:txXfrm>
        <a:off x="6403079" y="127705"/>
        <a:ext cx="1323991" cy="882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C65673D-A959-4CA4-B483-20DB206C206C}" type="datetimeFigureOut">
              <a:rPr lang="ru-RU"/>
              <a:pPr/>
              <a:t>24.11.15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C22C410-CBC4-47B8-A35E-6660E123A1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40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E15C9DE-3C0A-4557-82AF-A060CDCB60F6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D2EF62-49AE-45AE-A46D-4147D9F2A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82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A22A-F9BA-4909-9B11-7970B2C273E2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44DA-0C4F-4128-B3A9-7C010F982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1B7E-B194-45CF-8908-28ABF3F95A4A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034D-E017-439A-8942-907400408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1286-68EE-486D-9930-73E2CAE5F6AF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CA08-CB0D-4465-96EA-9A6F196B3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D8A8-257D-44A4-9C3F-F2642D6BE9D1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384F-382B-42FB-BDF1-37BE3499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638B-C11B-43CC-B2BB-A2F42CB768B8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E3DF-EC41-41CC-958F-C39E7254F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A41D-5B04-435A-A3F4-5E5F042C5844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2FC4-AC00-42F1-BB3E-545F4E4E6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6702-11AB-493F-9791-C843D6F76CD1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C5E0-8E64-4897-B52C-2AF14F6D7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9A27-4CB8-4C97-A67E-DBC0498F97CC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5EBA-382B-40E6-8A68-26C93700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AD57F-B5A6-4A4A-A1A1-FA1120147729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0956-8D2F-4721-B738-B4D326D27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46DC6-BE7A-4648-9283-58435FCA985E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DC32-D5DF-4890-B6AE-41DA2790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17DB-9C50-44B5-A105-CA21774EED29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0D6A-1EAF-4110-B48C-7007F4997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3969C-CA26-41ED-BFF9-90C08792C876}" type="datetimeFigureOut">
              <a:rPr lang="ru-RU"/>
              <a:pPr>
                <a:defRPr/>
              </a:pPr>
              <a:t>24.11.15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90D7D5-09E2-43BE-97B8-6538CC4D2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13">
            <a:alphaModFix/>
          </a:blip>
          <a:srcRect r="55470"/>
          <a:stretch>
            <a:fillRect/>
          </a:stretch>
        </p:blipFill>
        <p:spPr bwMode="auto">
          <a:xfrm>
            <a:off x="0" y="0"/>
            <a:ext cx="13858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13">
            <a:alphaModFix/>
          </a:blip>
          <a:srcRect l="44530" b="15874"/>
          <a:stretch>
            <a:fillRect/>
          </a:stretch>
        </p:blipFill>
        <p:spPr bwMode="auto">
          <a:xfrm>
            <a:off x="1385888" y="88900"/>
            <a:ext cx="1725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ustendersoft@gmail.com" TargetMode="External"/><Relationship Id="rId3" Type="http://schemas.openxmlformats.org/officeDocument/2006/relationships/hyperlink" Target="https://demo.rostender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997200" y="2330450"/>
            <a:ext cx="6162675" cy="2713038"/>
            <a:chOff x="4310922" y="2762250"/>
            <a:chExt cx="4848953" cy="211420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310922" y="2762250"/>
              <a:ext cx="4848953" cy="2114202"/>
            </a:xfrm>
            <a:prstGeom prst="rect">
              <a:avLst/>
            </a:prstGeom>
            <a:solidFill>
              <a:srgbClr val="5D84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Cambria"/>
                <a:cs typeface="Cambria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310922" y="2762250"/>
              <a:ext cx="4831466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13075" y="2365375"/>
            <a:ext cx="6146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ООО «</a:t>
            </a:r>
            <a:r>
              <a:rPr lang="ru-RU" sz="2400" b="1" dirty="0" err="1">
                <a:latin typeface="Cambria" pitchFamily="18" charset="0"/>
              </a:rPr>
              <a:t>РусТендер</a:t>
            </a:r>
            <a:r>
              <a:rPr lang="ru-RU" sz="2400" b="1" dirty="0">
                <a:latin typeface="Cambria" pitchFamily="18" charset="0"/>
              </a:rPr>
              <a:t>-Софт»</a:t>
            </a:r>
          </a:p>
          <a:p>
            <a:r>
              <a:rPr lang="ru-RU" dirty="0">
                <a:latin typeface="Cambria" pitchFamily="18" charset="0"/>
              </a:rPr>
              <a:t>117393, Москва, ул. Архитектора Власова, д.49</a:t>
            </a:r>
          </a:p>
          <a:p>
            <a:r>
              <a:rPr lang="ru-RU" dirty="0">
                <a:latin typeface="Cambria" pitchFamily="18" charset="0"/>
              </a:rPr>
              <a:t>Тел.: +</a:t>
            </a:r>
            <a:r>
              <a:rPr lang="ru-RU" dirty="0" smtClean="0">
                <a:latin typeface="Cambria" pitchFamily="18" charset="0"/>
              </a:rPr>
              <a:t>7</a:t>
            </a:r>
            <a:r>
              <a:rPr lang="is-IS" dirty="0">
                <a:latin typeface="Cambria" pitchFamily="18" charset="0"/>
              </a:rPr>
              <a:t>(</a:t>
            </a:r>
            <a:r>
              <a:rPr lang="is-IS">
                <a:latin typeface="Cambria" pitchFamily="18" charset="0"/>
              </a:rPr>
              <a:t>926</a:t>
            </a:r>
            <a:r>
              <a:rPr lang="is-IS" smtClean="0">
                <a:latin typeface="Cambria" pitchFamily="18" charset="0"/>
              </a:rPr>
              <a:t>)065-85-82</a:t>
            </a:r>
            <a:r>
              <a:rPr lang="ru-RU" dirty="0" smtClean="0">
                <a:latin typeface="Cambria" pitchFamily="18" charset="0"/>
              </a:rPr>
              <a:t>, </a:t>
            </a:r>
            <a:r>
              <a:rPr lang="ru-RU" dirty="0">
                <a:latin typeface="Cambria" pitchFamily="18" charset="0"/>
              </a:rPr>
              <a:t>+7(916)696-24-</a:t>
            </a:r>
            <a:r>
              <a:rPr lang="ru-RU" dirty="0" smtClean="0">
                <a:latin typeface="Cambria" pitchFamily="18" charset="0"/>
              </a:rPr>
              <a:t>70</a:t>
            </a:r>
            <a:endParaRPr lang="ru-RU" dirty="0"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E-mail</a:t>
            </a:r>
            <a:r>
              <a:rPr lang="ru-RU" dirty="0">
                <a:latin typeface="Cambria" pitchFamily="18" charset="0"/>
              </a:rPr>
              <a:t>: </a:t>
            </a:r>
            <a:r>
              <a:rPr lang="en-US" dirty="0">
                <a:latin typeface="Cambria" pitchFamily="18" charset="0"/>
                <a:hlinkClick r:id="rId2"/>
              </a:rPr>
              <a:t>rustendersoft@gmail.com</a:t>
            </a:r>
            <a:endParaRPr lang="ru-RU" dirty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Демоверсия системы «</a:t>
            </a:r>
            <a:r>
              <a:rPr lang="ru-RU" dirty="0" err="1">
                <a:latin typeface="Cambria" pitchFamily="18" charset="0"/>
              </a:rPr>
              <a:t>САП:Закупки</a:t>
            </a:r>
            <a:r>
              <a:rPr lang="ru-RU" dirty="0">
                <a:latin typeface="Cambria" pitchFamily="18" charset="0"/>
              </a:rPr>
              <a:t>»: </a:t>
            </a:r>
          </a:p>
          <a:p>
            <a:r>
              <a:rPr lang="en-US" dirty="0">
                <a:latin typeface="Cambria" pitchFamily="18" charset="0"/>
                <a:hlinkClick r:id="rId3"/>
              </a:rPr>
              <a:t>http://demo.rostender.ru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Логин — </a:t>
            </a:r>
            <a:r>
              <a:rPr lang="en-US" dirty="0">
                <a:latin typeface="Cambria" pitchFamily="18" charset="0"/>
              </a:rPr>
              <a:t>demo</a:t>
            </a:r>
            <a:endParaRPr lang="ru-RU" dirty="0">
              <a:latin typeface="Cambria" pitchFamily="18" charset="0"/>
            </a:endParaRPr>
          </a:p>
          <a:p>
            <a:r>
              <a:rPr lang="ru-RU" dirty="0">
                <a:latin typeface="Cambria" pitchFamily="18" charset="0"/>
              </a:rPr>
              <a:t>Пароль — </a:t>
            </a:r>
            <a:r>
              <a:rPr lang="en-US" dirty="0">
                <a:latin typeface="Cambria" pitchFamily="18" charset="0"/>
              </a:rPr>
              <a:t>demo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74725" y="757238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25602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03" name="TextBox 5"/>
            <p:cNvSpPr txBox="1">
              <a:spLocks noChangeArrowheads="1"/>
            </p:cNvSpPr>
            <p:nvPr/>
          </p:nvSpPr>
          <p:spPr bwMode="auto">
            <a:xfrm>
              <a:off x="3425344" y="773957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«САП:Контроль» — Модуль согласования и доступов в системе</a:t>
              </a:r>
            </a:p>
          </p:txBody>
        </p:sp>
      </p:grpSp>
      <p:pic>
        <p:nvPicPr>
          <p:cNvPr id="25608" name="Picture 8" descr="0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45" y="2465738"/>
            <a:ext cx="4341625" cy="2856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28418" y="1793477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Cambria"/>
                <a:cs typeface="Cambria"/>
              </a:rPr>
              <a:t>Модуль контроля </a:t>
            </a:r>
            <a:r>
              <a:rPr lang="ru-RU" sz="2400" dirty="0" smtClean="0">
                <a:latin typeface="Cambria"/>
                <a:cs typeface="Cambria"/>
              </a:rPr>
              <a:t>— </a:t>
            </a:r>
            <a:r>
              <a:rPr lang="ru-RU" sz="2400" dirty="0">
                <a:latin typeface="Cambria"/>
                <a:cs typeface="Cambria"/>
              </a:rPr>
              <a:t>инструмент для настройки уровней доступа к системе (начальник-подчиненный), а также регулирования </a:t>
            </a:r>
            <a:r>
              <a:rPr lang="en-US" sz="2400" dirty="0" smtClean="0">
                <a:latin typeface="Cambria"/>
                <a:cs typeface="Cambria"/>
              </a:rPr>
              <a:t>               </a:t>
            </a:r>
            <a:r>
              <a:rPr lang="ru-RU" sz="2400" dirty="0" smtClean="0">
                <a:latin typeface="Cambria"/>
                <a:cs typeface="Cambria"/>
              </a:rPr>
              <a:t>документооборота </a:t>
            </a:r>
            <a:r>
              <a:rPr lang="ru-RU" sz="2400" dirty="0">
                <a:latin typeface="Cambria"/>
                <a:cs typeface="Cambria"/>
              </a:rPr>
              <a:t>компании, </a:t>
            </a:r>
            <a:endParaRPr lang="en-US" sz="2400" dirty="0" smtClean="0">
              <a:latin typeface="Cambria"/>
              <a:cs typeface="Cambria"/>
            </a:endParaRPr>
          </a:p>
          <a:p>
            <a:pPr algn="ctr"/>
            <a:r>
              <a:rPr lang="ru-RU" sz="2400" dirty="0" smtClean="0">
                <a:latin typeface="Cambria"/>
                <a:cs typeface="Cambria"/>
              </a:rPr>
              <a:t>в </a:t>
            </a:r>
            <a:r>
              <a:rPr lang="ru-RU" sz="2400" dirty="0">
                <a:latin typeface="Cambria"/>
                <a:cs typeface="Cambria"/>
              </a:rPr>
              <a:t>том числе установки ограничений на действия сотрудников без согласования руководства и настройки поручений для сотрудников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26626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27" name="TextBox 5"/>
            <p:cNvSpPr txBox="1">
              <a:spLocks noChangeArrowheads="1"/>
            </p:cNvSpPr>
            <p:nvPr/>
          </p:nvSpPr>
          <p:spPr bwMode="auto">
            <a:xfrm>
              <a:off x="3425344" y="773957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«САП:Защита» — Модуль настройки и использования ЭП</a:t>
              </a:r>
            </a:p>
          </p:txBody>
        </p:sp>
      </p:grpSp>
      <p:pic>
        <p:nvPicPr>
          <p:cNvPr id="26632" name="Picture 8" descr="protection-black-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997568"/>
            <a:ext cx="3759200" cy="40671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33863" y="1772939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400" b="1" i="1" dirty="0">
                <a:latin typeface="Cambria"/>
                <a:cs typeface="Cambria"/>
              </a:rPr>
              <a:t>Модуль</a:t>
            </a:r>
            <a:r>
              <a:rPr lang="ru-RU" sz="2400" dirty="0">
                <a:latin typeface="Cambria"/>
                <a:cs typeface="Cambria"/>
              </a:rPr>
              <a:t> </a:t>
            </a:r>
            <a:r>
              <a:rPr lang="ru-RU" sz="2400" b="1" i="1" dirty="0">
                <a:latin typeface="Cambria"/>
                <a:cs typeface="Cambria"/>
              </a:rPr>
              <a:t>Защиты</a:t>
            </a:r>
            <a:r>
              <a:rPr lang="ru-RU" sz="2400" dirty="0">
                <a:latin typeface="Cambria"/>
                <a:cs typeface="Cambria"/>
              </a:rPr>
              <a:t> включает в себя </a:t>
            </a:r>
            <a:r>
              <a:rPr lang="ru-RU" sz="2400" dirty="0" smtClean="0">
                <a:latin typeface="Cambria"/>
                <a:cs typeface="Cambria"/>
              </a:rPr>
              <a:t>работу </a:t>
            </a:r>
            <a:r>
              <a:rPr lang="ru-RU" sz="2400" dirty="0">
                <a:latin typeface="Cambria"/>
                <a:cs typeface="Cambria"/>
              </a:rPr>
              <a:t>с собственными цифровыми подписями, для повышения общего уровня безопасности в организации, контроль за работой в системе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ru-RU" sz="2400" dirty="0">
                <a:latin typeface="Cambria"/>
                <a:cs typeface="Cambria"/>
              </a:rPr>
              <a:t>Модуль позволит установить необходимое ПО на сервер, что лишит необходимости установки необходимых программ непосредственно на компьютер </a:t>
            </a:r>
            <a:r>
              <a:rPr lang="ru-RU" sz="2400" dirty="0" smtClean="0">
                <a:latin typeface="Cambria"/>
                <a:cs typeface="Cambria"/>
              </a:rPr>
              <a:t>пользователя</a:t>
            </a:r>
            <a:r>
              <a:rPr lang="en-US" sz="2400" dirty="0">
                <a:latin typeface="Cambria"/>
                <a:cs typeface="Cambria"/>
              </a:rPr>
              <a:t>.</a:t>
            </a:r>
            <a:endParaRPr lang="ru-RU" sz="2400" dirty="0">
              <a:latin typeface="Cambria"/>
              <a:cs typeface="Cambria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27653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54" name="TextBox 5"/>
            <p:cNvSpPr txBox="1">
              <a:spLocks noChangeArrowheads="1"/>
            </p:cNvSpPr>
            <p:nvPr/>
          </p:nvSpPr>
          <p:spPr bwMode="auto">
            <a:xfrm>
              <a:off x="3425344" y="940717"/>
              <a:ext cx="53802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«САП:Статистика» — Модуль статистики</a:t>
              </a:r>
            </a:p>
          </p:txBody>
        </p:sp>
      </p:grpSp>
      <p:pic>
        <p:nvPicPr>
          <p:cNvPr id="27650" name="Изображение 3"/>
          <p:cNvPicPr>
            <a:picLocks noChangeAspect="1"/>
          </p:cNvPicPr>
          <p:nvPr/>
        </p:nvPicPr>
        <p:blipFill>
          <a:blip r:embed="rId2"/>
          <a:srcRect b="4362"/>
          <a:stretch>
            <a:fillRect/>
          </a:stretch>
        </p:blipFill>
        <p:spPr bwMode="auto">
          <a:xfrm>
            <a:off x="193675" y="4041775"/>
            <a:ext cx="861218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Изображение 10" descr="Macintosh HD:Users:jobs2:Desktop:Снимок экрана 2014-09-09 в 9.48.28.png"/>
          <p:cNvPicPr>
            <a:picLocks noChangeAspect="1" noChangeArrowheads="1"/>
          </p:cNvPicPr>
          <p:nvPr/>
        </p:nvPicPr>
        <p:blipFill>
          <a:blip r:embed="rId3"/>
          <a:srcRect b="51817"/>
          <a:stretch>
            <a:fillRect/>
          </a:stretch>
        </p:blipFill>
        <p:spPr bwMode="auto">
          <a:xfrm>
            <a:off x="112713" y="2195513"/>
            <a:ext cx="484663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30750" y="1773238"/>
            <a:ext cx="407511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 b="1" i="1">
                <a:latin typeface="Cambria" pitchFamily="18" charset="0"/>
              </a:rPr>
              <a:t>Модуль статистики</a:t>
            </a:r>
            <a:r>
              <a:rPr lang="ru-RU" sz="1900">
                <a:latin typeface="Cambria" pitchFamily="18" charset="0"/>
              </a:rPr>
              <a:t> — отвечает за сбор и анализ данных с возможностью формирования комплексного статистического отчета, в графическом и аналитическом формате, с детализацией всех этапов закупки 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425825" y="220663"/>
            <a:ext cx="5380038" cy="1203325"/>
          </a:xfrm>
          <a:prstGeom prst="rect">
            <a:avLst/>
          </a:prstGeom>
          <a:solidFill>
            <a:srgbClr val="5D8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cs typeface="Cambri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2100" y="5551488"/>
            <a:ext cx="84248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900" b="1" i="1">
                <a:latin typeface="Cambria" pitchFamily="18" charset="0"/>
              </a:rPr>
              <a:t>Календарь (закупщика)</a:t>
            </a:r>
            <a:r>
              <a:rPr lang="ru-RU" sz="1900">
                <a:latin typeface="Cambria" pitchFamily="18" charset="0"/>
              </a:rPr>
              <a:t> — наглядно отображает все ключевые события по проводимым торгово-закупочным процедурам, позволяет организовать эффективный тайм-менеджмент, информирует о всех предстоящих событиях с использованием средств связи (</a:t>
            </a:r>
            <a:r>
              <a:rPr lang="en-US" sz="1900">
                <a:latin typeface="Cambria" pitchFamily="18" charset="0"/>
              </a:rPr>
              <a:t>E-mail, SMS</a:t>
            </a:r>
            <a:r>
              <a:rPr lang="ru-RU" sz="1900">
                <a:latin typeface="Cambria" pitchFamily="18" charset="0"/>
              </a:rPr>
              <a:t> и пр.)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2713" y="1443038"/>
            <a:ext cx="869315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TextBox 14"/>
          <p:cNvSpPr txBox="1">
            <a:spLocks noChangeArrowheads="1"/>
          </p:cNvSpPr>
          <p:nvPr/>
        </p:nvSpPr>
        <p:spPr bwMode="auto">
          <a:xfrm>
            <a:off x="3425825" y="649288"/>
            <a:ext cx="5380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«САП:Календарь» — Календарь</a:t>
            </a:r>
            <a:r>
              <a:rPr lang="en-US" sz="2000">
                <a:latin typeface="Cambria" pitchFamily="18" charset="0"/>
              </a:rPr>
              <a:t> </a:t>
            </a:r>
            <a:r>
              <a:rPr lang="ru-RU" sz="2000">
                <a:latin typeface="Cambria" pitchFamily="18" charset="0"/>
              </a:rPr>
              <a:t>(закупщика)</a:t>
            </a:r>
          </a:p>
        </p:txBody>
      </p:sp>
      <p:pic>
        <p:nvPicPr>
          <p:cNvPr id="28677" name="Изображение 7" descr="Macintosh HD:Users:jobs2:Desktop:Снимок экрана 2014-09-09 в 9.29.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571625"/>
            <a:ext cx="750887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2"/>
          <p:cNvGrpSpPr>
            <a:grpSpLocks/>
          </p:cNvGrpSpPr>
          <p:nvPr/>
        </p:nvGrpSpPr>
        <p:grpSpPr bwMode="auto">
          <a:xfrm>
            <a:off x="112713" y="207963"/>
            <a:ext cx="8693150" cy="1222375"/>
            <a:chOff x="112891" y="526042"/>
            <a:chExt cx="8692751" cy="1221316"/>
          </a:xfrm>
        </p:grpSpPr>
        <p:grpSp>
          <p:nvGrpSpPr>
            <p:cNvPr id="29700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701" name="TextBox 5"/>
            <p:cNvSpPr txBox="1">
              <a:spLocks noChangeArrowheads="1"/>
            </p:cNvSpPr>
            <p:nvPr/>
          </p:nvSpPr>
          <p:spPr bwMode="auto">
            <a:xfrm>
              <a:off x="3425344" y="953545"/>
              <a:ext cx="53802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«САП:Отчет» — Таймлайн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2713" y="5056188"/>
            <a:ext cx="86931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b="1" i="1" dirty="0" err="1">
                <a:latin typeface="Cambria" pitchFamily="18" charset="0"/>
              </a:rPr>
              <a:t>Таймлайн</a:t>
            </a:r>
            <a:r>
              <a:rPr lang="ru-RU" i="1" dirty="0">
                <a:latin typeface="Cambria" pitchFamily="18" charset="0"/>
              </a:rPr>
              <a:t> </a:t>
            </a:r>
            <a:r>
              <a:rPr lang="ru-RU" dirty="0">
                <a:latin typeface="Cambria" pitchFamily="18" charset="0"/>
              </a:rPr>
              <a:t>представляет собой графическую иллюстрацию хронологии, т.е. «линию жизни» каждой закупки (или другого процесса), на которой фиксируются и отображаются все макро- и микро- события, происходящие в процессе «жизненного» цикла, с возможностью последующей генерации отчета по заданным параметрам. Кроме того, на диаграммы выводится информация о состоянии любого процесса</a:t>
            </a:r>
          </a:p>
        </p:txBody>
      </p:sp>
      <p:pic>
        <p:nvPicPr>
          <p:cNvPr id="29699" name="Изображение 10" descr="Macintosh HD:Users:jobs2:Desktop:Снимок экрана 2014-09-09 в 9.33.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57338"/>
            <a:ext cx="869315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4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2"/>
          <p:cNvGrpSpPr>
            <a:grpSpLocks/>
          </p:cNvGrpSpPr>
          <p:nvPr/>
        </p:nvGrpSpPr>
        <p:grpSpPr bwMode="auto">
          <a:xfrm>
            <a:off x="112713" y="207963"/>
            <a:ext cx="8693150" cy="1222375"/>
            <a:chOff x="112891" y="526042"/>
            <a:chExt cx="8692751" cy="1221316"/>
          </a:xfrm>
        </p:grpSpPr>
        <p:grpSp>
          <p:nvGrpSpPr>
            <p:cNvPr id="30722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723" name="TextBox 5"/>
            <p:cNvSpPr txBox="1">
              <a:spLocks noChangeArrowheads="1"/>
            </p:cNvSpPr>
            <p:nvPr/>
          </p:nvSpPr>
          <p:spPr bwMode="auto">
            <a:xfrm>
              <a:off x="3425344" y="953545"/>
              <a:ext cx="53802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«САП:Отчет» — Формы отчетности</a:t>
              </a:r>
            </a:p>
          </p:txBody>
        </p:sp>
      </p:grpSp>
      <p:pic>
        <p:nvPicPr>
          <p:cNvPr id="30727" name="Picture 7" descr="8ef094a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7463" y="2906461"/>
            <a:ext cx="2438400" cy="24384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2713" y="2420938"/>
            <a:ext cx="5863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None/>
            </a:pPr>
            <a:r>
              <a:rPr lang="ru-RU" sz="2400" b="1" i="1" dirty="0">
                <a:latin typeface="Cambria"/>
                <a:cs typeface="Cambria"/>
              </a:rPr>
              <a:t>Модуль отчетности</a:t>
            </a:r>
            <a:r>
              <a:rPr lang="ru-RU" sz="2400" i="1" dirty="0">
                <a:latin typeface="Cambria"/>
                <a:cs typeface="Cambria"/>
              </a:rPr>
              <a:t> </a:t>
            </a:r>
            <a:r>
              <a:rPr lang="ru-RU" sz="2400" dirty="0" smtClean="0">
                <a:latin typeface="Cambria"/>
                <a:cs typeface="Cambria"/>
              </a:rPr>
              <a:t>— </a:t>
            </a:r>
            <a:r>
              <a:rPr lang="ru-RU" sz="2400" dirty="0">
                <a:latin typeface="Cambria"/>
                <a:cs typeface="Cambria"/>
              </a:rPr>
              <a:t>инструмент, позволяющий создавать отчеты по закупочной деятельности в любой необходимый момент времени. При этом, руководитель сам может настроить приоритет включения информации, то есть какая информация обязательно попасть в отчет, а какая исключена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4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24" y="1879600"/>
            <a:ext cx="3289300" cy="2463800"/>
          </a:xfrm>
          <a:prstGeom prst="rect">
            <a:avLst/>
          </a:prstGeom>
        </p:spPr>
      </p:pic>
      <p:grpSp>
        <p:nvGrpSpPr>
          <p:cNvPr id="31745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31751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52" name="TextBox 5"/>
            <p:cNvSpPr txBox="1">
              <a:spLocks noChangeArrowheads="1"/>
            </p:cNvSpPr>
            <p:nvPr/>
          </p:nvSpPr>
          <p:spPr bwMode="auto">
            <a:xfrm>
              <a:off x="3425344" y="779190"/>
              <a:ext cx="5380298" cy="707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latin typeface="Cambria" pitchFamily="18" charset="0"/>
                </a:rPr>
                <a:t>«</a:t>
              </a:r>
              <a:r>
                <a:rPr lang="ru-RU" sz="2000" dirty="0" err="1">
                  <a:latin typeface="Cambria" pitchFamily="18" charset="0"/>
                </a:rPr>
                <a:t>САП:Интеграция</a:t>
              </a:r>
              <a:r>
                <a:rPr lang="ru-RU" sz="2000" dirty="0">
                  <a:latin typeface="Cambria" pitchFamily="18" charset="0"/>
                </a:rPr>
                <a:t>» — Модуль интеграции с </a:t>
              </a:r>
              <a:r>
                <a:rPr lang="ru-RU" sz="2000" dirty="0" smtClean="0">
                  <a:latin typeface="Cambria" pitchFamily="18" charset="0"/>
                </a:rPr>
                <a:t>электронными торговыми площадками</a:t>
              </a:r>
              <a:endParaRPr lang="ru-RU" sz="2000" dirty="0">
                <a:latin typeface="Cambria" pitchFamily="18" charset="0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80555" y="1773238"/>
            <a:ext cx="49253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" pitchFamily="18" charset="0"/>
              </a:rPr>
              <a:t>Система </a:t>
            </a:r>
            <a:r>
              <a:rPr lang="ru-RU" dirty="0" smtClean="0">
                <a:latin typeface="Cambria" pitchFamily="18" charset="0"/>
              </a:rPr>
              <a:t>полноценно поддерживает работу с официальным сайтом Российской Федерации  </a:t>
            </a:r>
            <a:r>
              <a:rPr lang="en-US" dirty="0" err="1" smtClean="0">
                <a:latin typeface="Cambria" pitchFamily="18" charset="0"/>
              </a:rPr>
              <a:t>zakupki.gov.ru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ru-RU" dirty="0" smtClean="0">
                <a:latin typeface="Cambria" pitchFamily="18" charset="0"/>
              </a:rPr>
              <a:t>а также с ведущими электронными торговыми площадками, позволяет автоматически размещать документацию о закупке и все сопутствующие документы. Полная поддержка ЭЦП.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3" y="4684890"/>
            <a:ext cx="6208212" cy="162629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1562"/>
            <a:ext cx="3048000" cy="251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31751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752" name="TextBox 5"/>
            <p:cNvSpPr txBox="1">
              <a:spLocks noChangeArrowheads="1"/>
            </p:cNvSpPr>
            <p:nvPr/>
          </p:nvSpPr>
          <p:spPr bwMode="auto">
            <a:xfrm>
              <a:off x="3425344" y="779190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«САП:Интеграция» — Модуль интеграции с информационными системами заказчика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46500" y="1773238"/>
            <a:ext cx="505936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Система позволяет произвести быструю интеграцию с существующими информационными системами заказчика (такими как </a:t>
            </a:r>
            <a:r>
              <a:rPr lang="en-US">
                <a:latin typeface="Cambria" pitchFamily="18" charset="0"/>
              </a:rPr>
              <a:t>SAP, 1C</a:t>
            </a:r>
            <a:r>
              <a:rPr lang="ru-RU">
                <a:latin typeface="Cambria" pitchFamily="18" charset="0"/>
              </a:rPr>
              <a:t> и пр.) без необходимости переработки или изменения уже работающих систем, для повышения производительности в организации. </a:t>
            </a:r>
          </a:p>
        </p:txBody>
      </p:sp>
      <p:pic>
        <p:nvPicPr>
          <p:cNvPr id="31747" name="Изображение 1"/>
          <p:cNvPicPr>
            <a:picLocks noChangeAspect="1"/>
          </p:cNvPicPr>
          <p:nvPr/>
        </p:nvPicPr>
        <p:blipFill>
          <a:blip r:embed="rId2"/>
          <a:srcRect r="12692"/>
          <a:stretch>
            <a:fillRect/>
          </a:stretch>
        </p:blipFill>
        <p:spPr bwMode="auto">
          <a:xfrm>
            <a:off x="161925" y="1773238"/>
            <a:ext cx="32639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Изображение 10"/>
          <p:cNvPicPr>
            <a:picLocks noChangeAspect="1"/>
          </p:cNvPicPr>
          <p:nvPr/>
        </p:nvPicPr>
        <p:blipFill>
          <a:blip r:embed="rId3"/>
          <a:srcRect b="9615"/>
          <a:stretch>
            <a:fillRect/>
          </a:stretch>
        </p:blipFill>
        <p:spPr bwMode="auto">
          <a:xfrm>
            <a:off x="536575" y="3373438"/>
            <a:ext cx="32099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Изображение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463" y="4044950"/>
            <a:ext cx="212883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Изображение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667125"/>
            <a:ext cx="2743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063333"/>
      </p:ext>
    </p:extLst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15376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77" name="TextBox 5"/>
            <p:cNvSpPr>
              <a:spLocks/>
            </p:cNvSpPr>
            <p:nvPr/>
          </p:nvSpPr>
          <p:spPr bwMode="auto">
            <a:xfrm>
              <a:off x="1950036" y="669188"/>
              <a:ext cx="5336940" cy="817424"/>
            </a:xfrm>
            <a:prstGeom prst="leftBrace">
              <a:avLst>
                <a:gd name="adj1" fmla="val 24134"/>
                <a:gd name="adj2" fmla="val 5172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Возможности системы</a:t>
              </a:r>
            </a:p>
          </p:txBody>
        </p:sp>
      </p:grpSp>
      <p:graphicFrame>
        <p:nvGraphicFramePr>
          <p:cNvPr id="2" name="Схема 1"/>
          <p:cNvGraphicFramePr/>
          <p:nvPr/>
        </p:nvGraphicFramePr>
        <p:xfrm>
          <a:off x="128290" y="1552149"/>
          <a:ext cx="8172191" cy="113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657638" y="2717043"/>
            <a:ext cx="579742" cy="3745694"/>
          </a:xfrm>
          <a:prstGeom prst="rect">
            <a:avLst/>
          </a:prstGeom>
          <a:noFill/>
        </p:spPr>
        <p:txBody>
          <a:bodyPr vert="wordArtVert" lIns="144000" tIns="93600" rIns="108000" bIns="93600">
            <a:normAutofit fontScale="92500" lnSpcReduction="10000"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0" dirty="0">
                <a:latin typeface="+mn-lt"/>
                <a:cs typeface="+mn-cs"/>
              </a:rPr>
              <a:t>Система САП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8588" y="6324600"/>
            <a:ext cx="8172450" cy="436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САП: Защита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22500" y="5130800"/>
            <a:ext cx="1849438" cy="542925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САП: План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97350" y="5773738"/>
            <a:ext cx="4103688" cy="476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САП: Документ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97350" y="4672013"/>
            <a:ext cx="4103688" cy="390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САП:Конструктор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8588" y="4160838"/>
            <a:ext cx="8172450" cy="4365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САП:Контроль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8588" y="3632200"/>
            <a:ext cx="8172450" cy="436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САП:Статистика</a:t>
            </a:r>
            <a:endParaRPr lang="ru-RU" sz="16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2713" y="3127375"/>
            <a:ext cx="6127750" cy="436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САП:Знание</a:t>
            </a:r>
            <a:endParaRPr lang="ru-RU" sz="1600" dirty="0"/>
          </a:p>
        </p:txBody>
      </p:sp>
      <p:sp>
        <p:nvSpPr>
          <p:cNvPr id="25" name="Закрывающая фигурная скобка 24"/>
          <p:cNvSpPr/>
          <p:nvPr/>
        </p:nvSpPr>
        <p:spPr>
          <a:xfrm>
            <a:off x="8534400" y="2633663"/>
            <a:ext cx="233363" cy="4127500"/>
          </a:xfrm>
          <a:prstGeom prst="rightBrace">
            <a:avLst>
              <a:gd name="adj1" fmla="val 822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26" name="Прямоугольник 25"/>
          <p:cNvSpPr/>
          <p:nvPr/>
        </p:nvSpPr>
        <p:spPr>
          <a:xfrm>
            <a:off x="2078038" y="2633663"/>
            <a:ext cx="6223000" cy="4270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САП:Календарь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47638" y="5140325"/>
            <a:ext cx="1949450" cy="520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САП: Логистика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30925" y="5149850"/>
            <a:ext cx="2151063" cy="520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/>
              <a:t>САП:Логистика</a:t>
            </a:r>
            <a:endParaRPr lang="ru-RU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165600" y="5151438"/>
            <a:ext cx="1930400" cy="517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САП:Закупки</a:t>
            </a:r>
            <a:endParaRPr lang="ru-RU" sz="16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/>
              <a:t>САП:Эксперт</a:t>
            </a:r>
            <a:endParaRPr lang="ru-RU" sz="1600" b="1" dirty="0"/>
          </a:p>
        </p:txBody>
      </p:sp>
    </p:spTree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16387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88" name="TextBox 5"/>
            <p:cNvSpPr txBox="1">
              <a:spLocks noChangeArrowheads="1"/>
            </p:cNvSpPr>
            <p:nvPr/>
          </p:nvSpPr>
          <p:spPr bwMode="auto">
            <a:xfrm>
              <a:off x="3405851" y="925220"/>
              <a:ext cx="538029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Преимущества для руководителя</a:t>
              </a:r>
            </a:p>
          </p:txBody>
        </p:sp>
      </p:grpSp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31763" y="1598613"/>
            <a:ext cx="86741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Контроль за событиями всего «жизненного» цикла закупки (24/7) со стороны ответственных лиц;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Возможность управления процессом закупочной деятельности удаленно (высокая мобильность </a:t>
            </a:r>
            <a:r>
              <a:rPr lang="ru-RU" sz="2000" dirty="0" smtClean="0">
                <a:latin typeface="Cambria" pitchFamily="18" charset="0"/>
              </a:rPr>
              <a:t>— </a:t>
            </a:r>
            <a:r>
              <a:rPr lang="ru-RU" sz="2000" dirty="0">
                <a:latin typeface="Cambria" pitchFamily="18" charset="0"/>
              </a:rPr>
              <a:t>доступ из любой точки земного шара);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Актуальная статистика по всем проводимым конкурентным процедурам;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Сокращение временных издержек, трудозатрат и устранение возможности ввода ошибочной информации;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Возможность вывода любой интересующей информации в удобный отчет; Система электронного документооборота, упрощающая процессы согласования и хранения документации по проводимым торгово-закупочным процедурам;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Система контроля за деятельностью сотрудников в организации</a:t>
            </a:r>
            <a:r>
              <a:rPr lang="en-US" sz="2000" dirty="0">
                <a:latin typeface="Cambria" pitchFamily="18" charset="0"/>
              </a:rPr>
              <a:t>.</a:t>
            </a:r>
          </a:p>
          <a:p>
            <a:pPr marL="457200" indent="-457200" algn="just">
              <a:buFont typeface="Calibri" pitchFamily="34" charset="0"/>
              <a:buAutoNum type="arabicPeriod"/>
            </a:pPr>
            <a:r>
              <a:rPr lang="ru-RU" sz="2000" dirty="0">
                <a:latin typeface="Cambria" pitchFamily="18" charset="0"/>
              </a:rPr>
              <a:t>Все модули системы являются российской разработкой, использование иностранных технологий составляет </a:t>
            </a:r>
            <a:r>
              <a:rPr lang="ru-RU" sz="2000" b="1" dirty="0">
                <a:latin typeface="Cambria" pitchFamily="18" charset="0"/>
              </a:rPr>
              <a:t>не более 10% </a:t>
            </a:r>
            <a:r>
              <a:rPr lang="ru-RU" sz="2000" dirty="0">
                <a:latin typeface="Cambria" pitchFamily="18" charset="0"/>
              </a:rPr>
              <a:t>(лицензии).</a:t>
            </a:r>
          </a:p>
        </p:txBody>
      </p:sp>
    </p:spTree>
    <p:extLst>
      <p:ext uri="{BB962C8B-B14F-4D97-AF65-F5344CB8AC3E}">
        <p14:creationId xmlns:p14="http://schemas.microsoft.com/office/powerpoint/2010/main" val="3622875132"/>
      </p:ext>
    </p:extLst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2"/>
          <p:cNvGrpSpPr>
            <a:grpSpLocks/>
          </p:cNvGrpSpPr>
          <p:nvPr/>
        </p:nvGrpSpPr>
        <p:grpSpPr bwMode="auto">
          <a:xfrm>
            <a:off x="112713" y="207963"/>
            <a:ext cx="8693150" cy="1222375"/>
            <a:chOff x="112891" y="526042"/>
            <a:chExt cx="8692751" cy="1221316"/>
          </a:xfrm>
        </p:grpSpPr>
        <p:grpSp>
          <p:nvGrpSpPr>
            <p:cNvPr id="17413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414" name="TextBox 5"/>
            <p:cNvSpPr txBox="1">
              <a:spLocks noChangeArrowheads="1"/>
            </p:cNvSpPr>
            <p:nvPr/>
          </p:nvSpPr>
          <p:spPr bwMode="auto">
            <a:xfrm>
              <a:off x="3425344" y="815485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«САП:Документ» — библиотека электронных документов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1438" y="4859338"/>
            <a:ext cx="67071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ru-RU" b="1" i="1">
                <a:latin typeface="Cambria" pitchFamily="18" charset="0"/>
              </a:rPr>
              <a:t>Библиотека электронных документов</a:t>
            </a:r>
            <a:r>
              <a:rPr lang="ru-RU">
                <a:latin typeface="Cambria" pitchFamily="18" charset="0"/>
              </a:rPr>
              <a:t> — система электронного документооборота (с контролем версий файлов и прав доступа к ним), с возможностью хранения и обмена данными между субъектами, задействованными в проведении конкурентных процедур</a:t>
            </a:r>
          </a:p>
        </p:txBody>
      </p:sp>
      <p:pic>
        <p:nvPicPr>
          <p:cNvPr id="17411" name="Изображение 11"/>
          <p:cNvPicPr>
            <a:picLocks noChangeAspect="1"/>
          </p:cNvPicPr>
          <p:nvPr/>
        </p:nvPicPr>
        <p:blipFill>
          <a:blip r:embed="rId2"/>
          <a:srcRect l="23187" t="26028" b="6172"/>
          <a:stretch>
            <a:fillRect/>
          </a:stretch>
        </p:blipFill>
        <p:spPr bwMode="auto">
          <a:xfrm>
            <a:off x="6819900" y="4789488"/>
            <a:ext cx="198596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520825"/>
            <a:ext cx="83947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2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18436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37" name="TextBox 5"/>
            <p:cNvSpPr txBox="1">
              <a:spLocks noChangeArrowheads="1"/>
            </p:cNvSpPr>
            <p:nvPr/>
          </p:nvSpPr>
          <p:spPr bwMode="auto">
            <a:xfrm>
              <a:off x="3425344" y="813082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ambria" pitchFamily="18" charset="0"/>
                </a:rPr>
                <a:t>«САП:Конструктор» — Модуль конструирования документов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2713" y="5075238"/>
            <a:ext cx="8902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Cambria" pitchFamily="18" charset="0"/>
              </a:rPr>
              <a:t>Уникальный модуль позволяющий формировать </a:t>
            </a:r>
            <a:r>
              <a:rPr lang="ru-RU" b="1" dirty="0">
                <a:latin typeface="Cambria" pitchFamily="18" charset="0"/>
              </a:rPr>
              <a:t>весь перечень документов </a:t>
            </a:r>
            <a:r>
              <a:rPr lang="ru-RU" dirty="0">
                <a:latin typeface="Cambria" pitchFamily="18" charset="0"/>
              </a:rPr>
              <a:t>(Закупочная (конкурсная) документация; Проект договора; Технические требования (задания) и пр.), с учетом заданных настроек и параметров (нормативно-правовых актов, регламентов и т.д.) заказчика, что значительно сокращает временные издержки, трудозатраты и устраняет возможность ввода любой ошибочной информации</a:t>
            </a:r>
          </a:p>
        </p:txBody>
      </p:sp>
      <p:pic>
        <p:nvPicPr>
          <p:cNvPr id="18435" name="Изображение 8" descr="Macintosh HD:Users:jobs2:Desktop:Снимок экрана 2014-09-09 в 9.19.50.png"/>
          <p:cNvPicPr>
            <a:picLocks noChangeAspect="1" noChangeArrowheads="1"/>
          </p:cNvPicPr>
          <p:nvPr/>
        </p:nvPicPr>
        <p:blipFill>
          <a:blip r:embed="rId2"/>
          <a:srcRect b="56071"/>
          <a:stretch>
            <a:fillRect/>
          </a:stretch>
        </p:blipFill>
        <p:spPr bwMode="auto">
          <a:xfrm>
            <a:off x="112713" y="1443038"/>
            <a:ext cx="8693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6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/>
          <a:srcRect b="34012"/>
          <a:stretch>
            <a:fillRect/>
          </a:stretch>
        </p:blipFill>
        <p:spPr bwMode="auto">
          <a:xfrm>
            <a:off x="112713" y="3300413"/>
            <a:ext cx="879157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3"/>
          <p:cNvSpPr/>
          <p:nvPr/>
        </p:nvSpPr>
        <p:spPr>
          <a:xfrm>
            <a:off x="3425825" y="220663"/>
            <a:ext cx="5380038" cy="1203325"/>
          </a:xfrm>
          <a:prstGeom prst="rect">
            <a:avLst/>
          </a:prstGeom>
          <a:solidFill>
            <a:srgbClr val="5D8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cs typeface="Cambria"/>
            </a:endParaRPr>
          </a:p>
        </p:txBody>
      </p:sp>
      <p:cxnSp>
        <p:nvCxnSpPr>
          <p:cNvPr id="8" name="Прямая соединительная линия 12"/>
          <p:cNvCxnSpPr/>
          <p:nvPr/>
        </p:nvCxnSpPr>
        <p:spPr>
          <a:xfrm>
            <a:off x="112713" y="1443038"/>
            <a:ext cx="869315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3425825" y="490538"/>
            <a:ext cx="538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«САП:Эксперт» — Модуль подготовки экспертизы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03200" y="1697038"/>
            <a:ext cx="858043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Эксперт (сотрудник) Заказчика формирует </a:t>
            </a:r>
            <a:r>
              <a:rPr lang="ru-RU" b="1" i="1">
                <a:latin typeface="Cambria" pitchFamily="18" charset="0"/>
              </a:rPr>
              <a:t>экспертное заключение</a:t>
            </a:r>
            <a:r>
              <a:rPr lang="ru-RU" i="1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в соответствии с закупочной документацией (и другими нормативными документами). О статусе и готовности экспертизы руководитель, секретарь закупочной комиссии</a:t>
            </a:r>
            <a:r>
              <a:rPr lang="en-US">
                <a:latin typeface="Cambria" pitchFamily="18" charset="0"/>
              </a:rPr>
              <a:t> </a:t>
            </a:r>
            <a:r>
              <a:rPr lang="ru-RU">
                <a:latin typeface="Cambria" pitchFamily="18" charset="0"/>
              </a:rPr>
              <a:t>(куратор экспертной группы) могут узнать в любой момент времени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Группа 2"/>
          <p:cNvGrpSpPr>
            <a:grpSpLocks/>
          </p:cNvGrpSpPr>
          <p:nvPr/>
        </p:nvGrpSpPr>
        <p:grpSpPr bwMode="auto">
          <a:xfrm>
            <a:off x="112713" y="220663"/>
            <a:ext cx="8693150" cy="1222375"/>
            <a:chOff x="112891" y="526042"/>
            <a:chExt cx="8692751" cy="1221316"/>
          </a:xfrm>
        </p:grpSpPr>
        <p:grpSp>
          <p:nvGrpSpPr>
            <p:cNvPr id="20484" name="Группа 4"/>
            <p:cNvGrpSpPr>
              <a:grpSpLocks/>
            </p:cNvGrpSpPr>
            <p:nvPr/>
          </p:nvGrpSpPr>
          <p:grpSpPr bwMode="auto">
            <a:xfrm>
              <a:off x="112891" y="526042"/>
              <a:ext cx="8692751" cy="1221316"/>
              <a:chOff x="112891" y="601616"/>
              <a:chExt cx="8692751" cy="1221316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425851" y="601616"/>
                <a:ext cx="5379791" cy="1203868"/>
              </a:xfrm>
              <a:prstGeom prst="rect">
                <a:avLst/>
              </a:prstGeom>
              <a:solidFill>
                <a:srgbClr val="5D84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Cambria"/>
                  <a:cs typeface="Cambria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12891" y="1822932"/>
                <a:ext cx="8692751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85" name="TextBox 5"/>
            <p:cNvSpPr txBox="1">
              <a:spLocks noChangeArrowheads="1"/>
            </p:cNvSpPr>
            <p:nvPr/>
          </p:nvSpPr>
          <p:spPr bwMode="auto">
            <a:xfrm>
              <a:off x="3405851" y="725165"/>
              <a:ext cx="53802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dirty="0">
                  <a:latin typeface="Cambria" pitchFamily="18" charset="0"/>
                </a:rPr>
                <a:t>Автоматизация управления процессами закупочной деятельности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3353" y="3150275"/>
            <a:ext cx="81494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" pitchFamily="18" charset="0"/>
              </a:rPr>
              <a:t>«САП:Закупки» — система автоматизации процессов торгово-закупочной деятельности предприятия направленная на оптимизацию процесса управления конкурентными процедурами. Система разработана для контроля со стороны субъектов закупочной деятельности за событиями всего «жизненного» цикла каждой закупки в режиме </a:t>
            </a:r>
            <a:r>
              <a:rPr lang="en-US" sz="2000" dirty="0">
                <a:latin typeface="Cambria" pitchFamily="18" charset="0"/>
              </a:rPr>
              <a:t>on-line</a:t>
            </a:r>
            <a:r>
              <a:rPr lang="ru-RU" sz="2000" dirty="0">
                <a:latin typeface="Cambria" pitchFamily="18" charset="0"/>
              </a:rPr>
              <a:t>. Она предназначена для широкого круга заказчиков (исполнительный аппарат, филиалы, ДЗО) и разработана с возможностью адаптации под любые нормативно-правовые акты (223-ФЗ и т.п.), регламентирующие сферу закупок в Российской Федерации, и Положение по закупкам Заказчика</a:t>
            </a:r>
          </a:p>
        </p:txBody>
      </p:sp>
      <p:pic>
        <p:nvPicPr>
          <p:cNvPr id="20483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0" y="1653190"/>
            <a:ext cx="2991713" cy="13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3425825" y="220663"/>
            <a:ext cx="5380038" cy="1203325"/>
          </a:xfrm>
          <a:prstGeom prst="rect">
            <a:avLst/>
          </a:prstGeom>
          <a:solidFill>
            <a:srgbClr val="5D8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cs typeface="Cambria"/>
            </a:endParaRPr>
          </a:p>
        </p:txBody>
      </p:sp>
      <p:cxnSp>
        <p:nvCxnSpPr>
          <p:cNvPr id="7" name="Прямая соединительная линия 12"/>
          <p:cNvCxnSpPr/>
          <p:nvPr/>
        </p:nvCxnSpPr>
        <p:spPr>
          <a:xfrm>
            <a:off x="112713" y="1443038"/>
            <a:ext cx="869315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3425825" y="452232"/>
            <a:ext cx="538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mbria" pitchFamily="18" charset="0"/>
              </a:rPr>
              <a:t>«</a:t>
            </a:r>
            <a:r>
              <a:rPr lang="ru-RU" sz="2000" dirty="0" err="1">
                <a:latin typeface="Cambria" pitchFamily="18" charset="0"/>
              </a:rPr>
              <a:t>САП:Закупки</a:t>
            </a:r>
            <a:r>
              <a:rPr lang="ru-RU" sz="2000" dirty="0">
                <a:latin typeface="Cambria" pitchFamily="18" charset="0"/>
              </a:rPr>
              <a:t>» — Генерация сводного экспертного заключения</a:t>
            </a: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342900" y="1560513"/>
            <a:ext cx="845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Система автоматически генерирует </a:t>
            </a:r>
            <a:r>
              <a:rPr lang="ru-RU" b="1" i="1">
                <a:latin typeface="Cambria" pitchFamily="18" charset="0"/>
              </a:rPr>
              <a:t>сводное экспертное заключение</a:t>
            </a:r>
            <a:r>
              <a:rPr lang="ru-RU">
                <a:latin typeface="Cambria" pitchFamily="18" charset="0"/>
              </a:rPr>
              <a:t>, что позволяет сократить время проведения (исправления) подготовки экспертных заключений сотрудниками Заказчика. Формат документа может настраиваться в зависимости от закупочной документации</a:t>
            </a:r>
          </a:p>
        </p:txBody>
      </p:sp>
      <p:pic>
        <p:nvPicPr>
          <p:cNvPr id="21509" name="Picture 12"/>
          <p:cNvPicPr>
            <a:picLocks noChangeAspect="1"/>
          </p:cNvPicPr>
          <p:nvPr/>
        </p:nvPicPr>
        <p:blipFill>
          <a:blip r:embed="rId2"/>
          <a:srcRect t="4042" b="2254"/>
          <a:stretch>
            <a:fillRect/>
          </a:stretch>
        </p:blipFill>
        <p:spPr bwMode="auto">
          <a:xfrm>
            <a:off x="393700" y="2760663"/>
            <a:ext cx="841216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3"/>
          <p:cNvSpPr/>
          <p:nvPr/>
        </p:nvSpPr>
        <p:spPr>
          <a:xfrm>
            <a:off x="3425825" y="220663"/>
            <a:ext cx="5380038" cy="1203325"/>
          </a:xfrm>
          <a:prstGeom prst="rect">
            <a:avLst/>
          </a:prstGeom>
          <a:solidFill>
            <a:srgbClr val="5D84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mbria"/>
              <a:cs typeface="Cambria"/>
            </a:endParaRPr>
          </a:p>
        </p:txBody>
      </p:sp>
      <p:cxnSp>
        <p:nvCxnSpPr>
          <p:cNvPr id="7" name="Прямая соединительная линия 12"/>
          <p:cNvCxnSpPr/>
          <p:nvPr/>
        </p:nvCxnSpPr>
        <p:spPr>
          <a:xfrm>
            <a:off x="112713" y="1443038"/>
            <a:ext cx="869315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3425825" y="496888"/>
            <a:ext cx="5380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mbria" pitchFamily="18" charset="0"/>
              </a:rPr>
              <a:t>«САП:Знание» — Модуль дистанционного обучения</a:t>
            </a:r>
          </a:p>
        </p:txBody>
      </p:sp>
      <p:sp>
        <p:nvSpPr>
          <p:cNvPr id="22532" name="TextBox 8"/>
          <p:cNvSpPr txBox="1">
            <a:spLocks noChangeArrowheads="1"/>
          </p:cNvSpPr>
          <p:nvPr/>
        </p:nvSpPr>
        <p:spPr bwMode="auto">
          <a:xfrm>
            <a:off x="342900" y="1560513"/>
            <a:ext cx="84550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mbria" pitchFamily="18" charset="0"/>
              </a:rPr>
              <a:t>Уникальная система оценки уровня знания сотрудника. Настраиваемое тестирование сотрудников с учетом их специализации, с автоматической оценкой уровня знаний и с системой поощрения (</a:t>
            </a:r>
            <a:r>
              <a:rPr lang="en-US">
                <a:latin typeface="Cambria" pitchFamily="18" charset="0"/>
              </a:rPr>
              <a:t>KPI</a:t>
            </a:r>
            <a:r>
              <a:rPr lang="ru-RU">
                <a:latin typeface="Cambria" pitchFamily="18" charset="0"/>
              </a:rPr>
              <a:t>) или рекомендаций к посещению дополнительных обучений для сотрудников, в полном соответствии с положениями, регламентами и законами. Удобный инструмент руководителя для определения слабых и сильных мест в знаниях сотрудников</a:t>
            </a:r>
          </a:p>
        </p:txBody>
      </p:sp>
      <p:pic>
        <p:nvPicPr>
          <p:cNvPr id="22533" name="Изображение 1" descr="Снимок экрана 2015-01-28 в 9.15.0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548063"/>
            <a:ext cx="845502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 advClick="0" advTm="27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9950</TotalTime>
  <Words>948</Words>
  <Application>Microsoft Macintosh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Jobs</dc:creator>
  <cp:lastModifiedBy>Parshin Oleg</cp:lastModifiedBy>
  <cp:revision>403</cp:revision>
  <cp:lastPrinted>2013-03-19T07:14:39Z</cp:lastPrinted>
  <dcterms:created xsi:type="dcterms:W3CDTF">2013-03-10T17:26:01Z</dcterms:created>
  <dcterms:modified xsi:type="dcterms:W3CDTF">2015-11-24T14:26:23Z</dcterms:modified>
</cp:coreProperties>
</file>